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7"/>
  </p:notesMasterIdLst>
  <p:sldIdLst>
    <p:sldId id="256" r:id="rId5"/>
    <p:sldId id="261" r:id="rId6"/>
    <p:sldId id="282" r:id="rId7"/>
    <p:sldId id="258" r:id="rId8"/>
    <p:sldId id="259" r:id="rId9"/>
    <p:sldId id="257" r:id="rId10"/>
    <p:sldId id="307" r:id="rId11"/>
    <p:sldId id="283" r:id="rId12"/>
    <p:sldId id="262" r:id="rId13"/>
    <p:sldId id="284" r:id="rId14"/>
    <p:sldId id="285" r:id="rId15"/>
    <p:sldId id="286" r:id="rId16"/>
    <p:sldId id="287" r:id="rId17"/>
    <p:sldId id="288" r:id="rId18"/>
    <p:sldId id="264" r:id="rId19"/>
    <p:sldId id="289" r:id="rId20"/>
    <p:sldId id="265" r:id="rId21"/>
    <p:sldId id="266" r:id="rId22"/>
    <p:sldId id="267" r:id="rId23"/>
    <p:sldId id="268" r:id="rId24"/>
    <p:sldId id="269" r:id="rId25"/>
    <p:sldId id="270" r:id="rId26"/>
    <p:sldId id="293" r:id="rId27"/>
    <p:sldId id="271" r:id="rId28"/>
    <p:sldId id="297" r:id="rId29"/>
    <p:sldId id="274" r:id="rId30"/>
    <p:sldId id="273" r:id="rId31"/>
    <p:sldId id="298" r:id="rId32"/>
    <p:sldId id="277" r:id="rId33"/>
    <p:sldId id="278" r:id="rId34"/>
    <p:sldId id="302" r:id="rId35"/>
    <p:sldId id="276" r:id="rId36"/>
    <p:sldId id="279" r:id="rId37"/>
    <p:sldId id="303" r:id="rId38"/>
    <p:sldId id="260" r:id="rId39"/>
    <p:sldId id="305" r:id="rId40"/>
    <p:sldId id="304" r:id="rId41"/>
    <p:sldId id="281" r:id="rId42"/>
    <p:sldId id="280" r:id="rId43"/>
    <p:sldId id="308" r:id="rId44"/>
    <p:sldId id="301" r:id="rId45"/>
    <p:sldId id="306" r:id="rId4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0"/>
    <a:srgbClr val="0972BA"/>
    <a:srgbClr val="2D2B6E"/>
    <a:srgbClr val="282325"/>
    <a:srgbClr val="232224"/>
    <a:srgbClr val="171173"/>
    <a:srgbClr val="7C7C7C"/>
    <a:srgbClr val="F4F4F4"/>
    <a:srgbClr val="4871B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797FA6-251B-49D6-99CD-A9F5E17B8FA8}" v="1888" dt="2026-04-17T08:21:58.1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9"/>
    <p:restoredTop sz="87196" autoAdjust="0"/>
  </p:normalViewPr>
  <p:slideViewPr>
    <p:cSldViewPr snapToGrid="0">
      <p:cViewPr varScale="1">
        <p:scale>
          <a:sx n="64" d="100"/>
          <a:sy n="64" d="100"/>
        </p:scale>
        <p:origin x="591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5:26.67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1 24575,'1'0'0,"0"0"0,0 0 0,0 1 0,0-1 0,0 0 0,0 1 0,0-1 0,0 1 0,0 0 0,0-1 0,0 1 0,0 0 0,0-1 0,-1 1 0,1 0 0,0 0 0,-1 0 0,1 0 0,1 1 0,11 23 0,-9-16 0,0-2 0,0 1 0,0 0 0,0 0 0,-1 0 0,0 0 0,-1 1 0,0-1 0,0 1 0,-1 0 0,0 11 0,-1 5 0,-1-10 0,1 1 0,1 0 0,4 28 0,-3-32 0,0 1 0,-1 0 0,-1 0 0,-1 17 0,0-13 0,2 27 0,16 39 0,-11-53 0,-3-20 0,-1 0 0,-1 0 0,1 13 0,7 39 0,-14 80 0,4-38 0,2 101 0,4-100 0,-1 175 0,-4-262 0,-9 57 0,17 40 0,-4-99 0,-1-27 0,-1-29 0,-2-25 0,1-24 0,3 59 0,1-12 0,-6-4 0,2-69 0,2 97 0,0 14 0,0 11 0,0 20 0,-1-1 0,-2 49 0,-1-40 0,1-2 0,0 0 0,-8 64 0,-2-55 0,6-31 0,1 1 0,1 0 0,0 0 0,0 18 0,1 40 0,2 54 0,-1-123 0,0 0 0,0 0 0,0 0 0,0 0 0,1-1 0,-1 1 0,0 0 0,0 0 0,0 0 0,1 0 0,-1 0 0,1 0 0,-1 0 0,1 1 0,0-2 0,-1 0 0,0-1 0,0 1 0,1 0 0,-1 0 0,0 0 0,0 0 0,1 0 0,-1 0 0,0 0 0,0-1 0,1 1 0,-1 0 0,0 0 0,0 0 0,1-1 0,-1 1 0,0 0 0,0 0 0,0 0 0,0-1 0,1 1 0,-1 0 0,0 0 0,0-1 0,0 1 0,0 0 0,0-1 0,0 1 0,11-31 0,13-50 0,12-44 0,-32 99 0,-2 7 0,-1 36 0,-4 141 0,2 111 0,2-240 0,2 130 0,-3-157 0,-2 13 0,2 0 0,0 1 0,0-1 0,2 0 0,4 22 0,-2-12 0,-1 1 0,-1-1 0,-1 1 0,-2 31 0,-1-4 0,4 32 0,-4 89 0,-7-116 0,6-43 0,1 1 0,-2 25 0,0 83 0,1-93 0,-3 68 0,-5 92 0,3-102 0,-3 231 0,11-295 0,1-15 0,-1 0 0,0 0 0,0 0 0,-1-1 0,-1 1 0,0 0 0,0 0 0,-4 9 0,2-5 0,0 1 0,0-1 0,2 1 0,-2 19 0,3-29 0,1 0 0,-2 16 0,-2-18 0,-1-12 0,-3-19-1365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57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75 0 24415,'-75'768'0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5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329 0 24575,'1'59'0,"1"-19"0,-5 42 0,-15 16 0,14-80 0,0 0 0,-9 19 0,-3 10 0,15-42 0,-1 0 0,-1 0 0,1-1 0,-4 6 0,4-5 0,-1-1 0,1 1 0,0-1 0,-3 10 0,-2 10 0,4-16 0,0 0 0,2 0 0,-1 1 0,1-1 0,-1 10 0,1-8 0,0 0 0,0-1 0,-1 1 0,-1 0 0,-7 17 0,0 3 0,5-15 0,-15 29 0,1-4 0,6 4 0,9-27 0,0-8 0,1 1 0,-2-1 0,1 0 0,-1 0 0,-10 14 0,9-16 0,1 1 0,0-1 0,1 2 0,0-1 0,0 0 0,0 1 0,-2 10 0,5-13 0,-1 0 0,0 0 0,-5 9 0,-4 11 0,-3 5 0,12-27 0,-1 0 0,1 1 0,0-1 0,1 0 0,-1 1 0,1 0 0,0-1 0,0 1 0,0 6 0,-5 50 0,5-56 0,1 1 0,0 0 0,1-1 0,1 10 0,-1-11 0,0 0 0,-1 0 0,1 0 0,-1 0 0,0 0 0,0 0 0,0 0 0,-1 0 0,1 0 0,-1 0 0,-2 7 0,-2-1 0,6-14 0,8-19 0,2-1 0,-1 0 0,13-46 0,-20 56 0,1 0 0,0-1 0,1 2 0,0-1 0,14-24 0,-17 32 0,1-1 0,-2 1 0,1-1 0,-1 0 0,0 1 0,0-1 0,-1 0 0,-1-12 0,1 6 0,0 5-1365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5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491 0 24575,'-2'23'0,"0"-1"0,-2 0 0,-8 31 0,11-48 0,-25 72 0,2-26 0,-11 19 0,18-36 0,8-21 0,1 0 0,-2 0 0,-19 20 0,14-15 0,3-4 0,-13 24 0,10-16 0,7-10 0,1 0 0,0 1 0,1 0 0,0 0 0,-6 22 0,11-33 0,0 1 0,0-1 0,0 1 0,0-1 0,0 1 0,0-1 0,-1 0 0,1 1 0,-1-1 0,0 0 0,1 0 0,-1 0 0,0 0 0,0-1 0,0 1 0,-1-1 0,1 1 0,0-1 0,0 1 0,-1-1 0,-4 1 0,0 2 0,-3 1 0,1 1 0,1 0 0,-1 1 0,1 0 0,0 0 0,-7 10 0,12-14 0,0 1 0,0 0 0,0 0 0,1 0 0,-1 0 0,1 0 0,0 1 0,-1 5 0,-7 13 0,-38 66-1365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60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170 1 24575,'-10'16'0,"0"0"0,0-1 0,-2 0 0,0-1 0,0 0 0,-18 14 0,22-21-102,-1 0 0,0-1 0,0 0 0,-19 9 0,18-10-753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61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2614 0 24575,'-1'0'0,"0"0"0,1 1 0,-1-1 0,1 0 0,-1 0 0,1 1 0,-1-1 0,0 0 0,1 1 0,-1-1 0,1 0 0,-1 1 0,1-1 0,-1 1 0,1-1 0,0 1 0,-1-1 0,1 1 0,0-1 0,-1 2 0,-7 13 0,5-8 0,-3 5 0,-2-1 0,0 0 0,-10 11 0,-9 13 0,15-17 0,1 1 0,-14 37 0,17-37 0,6-15 0,0-1 0,-1 1 0,1-1 0,-1 0 0,1 0 0,-1 0 0,0 0 0,0 0 0,0 0 0,-1-1 0,1 0 0,-1 1 0,1-1 0,-1-1 0,-7 4 0,-5 0 0,0 0 0,-25 4 0,29-6 0,-3 0 0,0 1 0,0 1 0,-24 10 0,32-12 0,0 0 0,0-1 0,0 0 0,0 0 0,-1-1 0,1 0 0,0 0 0,-1-1 0,-13-1 0,20 1 0,0 0 0,0 0 0,1 0 0,-1 0 0,0 0 0,1 0 0,-1-1 0,0 1 0,1 0 0,-1 0 0,0-1 0,1 1 0,-1 0 0,1-1 0,-1 1 0,0-1 0,1 1 0,-1-1 0,1 1 0,-1-1 0,1 1 0,0-1 0,-1 1 0,1-1 0,-1-1 0,1 1 0,0 0 0,0 0 0,0-1 0,0 1 0,0 0 0,0 0 0,0 0 0,0-1 0,0 1 0,1 0 0,-1 0 0,1 0 0,0-2 0,1-2 0,1 1 0,-1 0 0,1 0 0,0 0 0,0 1 0,6-6 0,3 0 0,0 0 0,21-10 0,-23 14 0,0 0 0,0-1 0,-1-1 0,0 0 0,15-13 0,-17 12 0,1 2 0,-1-1 0,1 1 0,1 0 0,-1 0 0,13-5 0,0 1 0,37-11 0,-58 21 0,0 0 0,0 1 0,0-1 0,0 0 0,0 0 0,0 0 0,0 0 0,0 0 0,0 0 0,1 1 0,-1-1 0,0 0 0,0 0 0,0 0 0,0 0 0,0 0 0,0 1 0,0-1 0,0 0 0,0 0 0,0 0 0,0 0 0,0 0 0,0 1 0,0-1 0,0 0 0,0 0 0,0 0 0,0 0 0,-1 0 0,1 1 0,0-1 0,0 0 0,0 0 0,0 0 0,0 0 0,0 0 0,0 0 0,0 0 0,0 1 0,-1-1 0,1 0 0,0 0 0,0 0 0,0 0 0,0 0 0,-6 8 0,-19 23 0,17-24 0,2 1 0,-1 0 0,1 0 0,0 1 0,1-1 0,-5 12 0,9-18 0,-1 1 0,0-1 0,1 0 0,-1 0 0,0 1 0,0-1 0,0 0 0,0 0 0,0-1 0,0 1 0,-1 0 0,1-1 0,-1 0 0,1 1 0,-1-1 0,0 0 0,1 0 0,-5 1 0,-6 1 0,0 0 0,-19 1 0,32-4 0,-19 2 0,8-2 0,0 2 0,-18 3 0,25-3 0,0-1 0,0 1 0,0 0 0,0 0 0,0 0 0,0 0 0,0 1 0,1 0 0,-1 0 0,-2 3 0,2-2 0,-4 5 0,-1-1 0,-1 0 0,-9 7 0,-9 5 0,20-14 0,0 1 0,-1-2 0,0 1 0,0-1 0,0 0 0,-1-1 0,0 0 0,-10 2 0,19-5 0,-3-1 0,1 1 0,-1-1 0,1 1 0,-1 1 0,1-1 0,0 0 0,0 1 0,-1-1 0,-4 5 0,8-6 0,0 0 0,0 0 0,0 0 0,0 0 0,-1 0 0,1 0 0,0 0 0,0 1 0,0-1 0,0 0 0,0 0 0,0 0 0,0 0 0,0 0 0,0 0 0,0 0 0,0 0 0,0 1 0,0-1 0,0 0 0,0 0 0,0 0 0,0 0 0,0 0 0,0 0 0,0 0 0,0 0 0,0 1 0,0-1 0,1 0 0,-1 0 0,0 0 0,0 0 0,0 0 0,0 0 0,0 0 0,0 0 0,0 0 0,0 0 0,0 0 0,0 0 0,0 0 0,0 1 0,1-1 0,-1 0 0,0 0 0,7 2 0,9-2 0,-16 0 0,18 0 0,38 0 0,69-9 0,-175 14 0,21-3 0,-47 9 0,71-10 0,-1 2 0,1-1 0,0 0 0,0 1 0,-9 6 0,-11 6 0,-64 17 0,-5 2 0,60-15 0,32-18 0,0 1 0,0-1 0,1 1 0,-1-1 0,0 1 0,1 0 0,-1 0 0,1-1 0,0 1 0,-1 0 0,1 0 0,0 0 0,0 0 0,-1 4 0,2-5 0,0-1 0,1 1 0,-1-1 0,0 1 0,0-1 0,0 1 0,0-1 0,1 1 0,-1-1 0,0 0 0,1 1 0,-1-1 0,0 1 0,1-1 0,-1 0 0,0 1 0,1-1 0,-1 0 0,0 1 0,1-1 0,-1 0 0,1 0 0,-1 1 0,1-1 0,-1 0 0,1 0 0,-1 0 0,1 0 0,-1 0 0,1 0 0,-1 0 0,1 0 0,-1 0 0,2 0 0,22 2 0,-20-2 0,227-1 0,-229 1 0,0 0 0,0-1 0,0 1 0,0 0 0,0-1 0,0 1 0,0-1 0,-1 0 0,4-1 0,-5 2 0,0 0 0,0-1 0,0 1 0,1 0 0,-1 0 0,0 0 0,0 0 0,0-1 0,1 1 0,-1 0 0,0 0 0,0 0 0,0-1 0,0 1 0,0 0 0,0 0 0,0-1 0,1 1 0,-1 0 0,0 0 0,0-1 0,0 1 0,0 0 0,0 0 0,0-1 0,0 1 0,0 0 0,-1-1 0,1 0 0,0 1 0,-1-1 0,1 1 0,-1-1 0,1 1 0,-1-1 0,1 1 0,-1 0 0,1-1 0,-1 1 0,1-1 0,-1 1 0,1 0 0,-2-1 0,-3-1 0,0 1 0,0 0 0,0 0 0,0 0 0,0 0 0,0 1 0,-8 0 0,-25 3 0,36-3 0,200-16 0,-227 20 0,-54 8 0,-64-1 0,136-9 0,1 0 0,-18 6 0,-9 2 0,28-8 0,0 1 0,0 0 0,-10 5 0,-17 6 0,23-11 0,0-1 0,0 0 0,-1-1 0,-15 0 0,-12 0 0,-67 11 0,28-4 0,39-5 0,-47 10 0,85-12 0,1 0 0,0-1 0,0 1 0,-1 0 0,1 0 0,0 1 0,0-1 0,0 0 0,-2 2 0,4-3 0,0 0 0,0 0 0,0 1 0,0-1 0,-1 0 0,1 0 0,0 0 0,0 0 0,0 1 0,0-1 0,0 0 0,0 0 0,-1 0 0,1 1 0,0-1 0,0 0 0,0 0 0,0 1 0,0-1 0,0 0 0,0 0 0,0 1 0,0-1 0,0 0 0,0 0 0,0 0 0,0 1 0,0-1 0,0 0 0,0 0 0,0 1 0,1-1 0,-1 1 0,1-1 0,0 1 0,-1-1 0,1 1 0,0-1 0,0 0 0,0 1 0,-1-1 0,1 0 0,0 0 0,0 1 0,0-1 0,0 0 0,1 0 0,82 5 0,-25-2 0,-10 1 0,162 8 0,-236-13 0,-105 2 0,127-1 0,0 1 0,0 0 0,0 0 0,0 1 0,1-1 0,-1 1 0,0-1 0,1 1 0,-1 0 0,1 0 0,0 0 0,-1 0 0,1 0 0,0 0 0,-2 4 0,1-2 0,-1 0 0,0-1 0,-8 7 0,4-4 0,0-1 0,-1-1 0,1 1 0,-1-1 0,0-1 0,-1 1 0,-14 2 0,-86 6 0,68-5 0,-83 1 0,83-3 0,16-1 0,21-2 0,0-1 0,-1 0 0,1 1 0,0 0 0,-7 4 0,-17 6 0,16-9 0,1-2 0,-1 1 0,1-1 0,-1-1 0,-16-2 0,10 1 0,-27 2 0,18 3 0,17-2 0,-1 0 0,-12-1 0,22-1 0,-189 5 0,189-5 0,0 0 0,0 1 0,0 0 0,0-1 0,0 1 0,0 0 0,1 0 0,-1 0 0,-2 2 0,2-2 0,0 0 0,0 1 0,0-1 0,-1 0 0,1 0 0,0-1 0,-3 2 0,-39 3 0,33-4 0,-1 0 0,1 1 0,1 0 0,-1 0 0,-14 6 0,20-5 0,6-1 0,12-1 0,20-3 0,26-3 0,0 4 0,104 9 0,-120-5 0,-38 0 0,-10 1 0,-10 3 0,1-4 0,-1 1 0,0-2 0,-25 2 0,-47-4 0,70-1 0,-27 0 0,4-1 0,-71 6 0,104-3 0,-6 0 0,1 1 0,0 0 0,0 1 0,0 0 0,-23 10 0,32-12 0,-1 1 0,0-1 0,0 0 0,0 0 0,-1 0 0,1-1 0,0 0 0,-5 0 0,-36-3 0,19 1 0,12 0 0,8 2 0,0-1 0,-1 1 0,1 0 0,0 0 0,0 0 0,-10 3 0,14-1 0,9-2 0,11-3 0,-5-1-1365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62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891 81 24575,'0'1'0,"0"1"0,-1-1 0,1 1 0,-1-1 0,0 1 0,1-1 0,-1 0 0,0 1 0,0-1 0,0 0 0,0 0 0,0 0 0,0 1 0,0-1 0,-1 0 0,1-1 0,0 1 0,0 0 0,-1 0 0,1 0 0,-1-1 0,-1 2 0,-3 0 0,-1 1 0,1-1 0,-13 3 0,-1-3 0,0-1 0,-37-2 0,13 0 0,-419 1 0,462 0 0,1 0 0,-1-1 0,0 1 0,0 0 0,0 0 0,0 0 0,1 0 0,-1-1 0,0 1 0,0 0 0,0-1 0,1 1 0,-1 0 0,0-1 0,1 1 0,-1-1 0,0 1 0,1-1 0,-1 0 0,0 1 0,1-1 0,-1 0 0,1 1 0,-1-2 0,0 0 0,0 0 0,0-1 0,1 1 0,-1 0 0,1 0 0,0-1 0,-1 1 0,1 0 0,0-3 0,1-4 0,0 1 0,0-1 0,4-15 0,-4 20 0,1-1 0,-1 1 0,1-1 0,0 0 0,3-6 0,-7 14 0,1 1 0,-1-1 0,1 1 0,-1 0 0,1 0 0,0 0 0,1 0 0,-1 0 0,1 0 0,0 0 0,-1 0 0,2 0 0,-1 0 0,2 6 0,-1-3 0,0-1 0,1 0 0,0 0 0,0 1 0,1-1 0,0-1 0,0 1 0,6 9 0,-1-5 0,-5-7 0,0 1 0,0 0 0,-1 0 0,1 0 0,3 7 0,-6-10 0,0-1 0,0 1 0,0-1 0,0 1 0,0-1 0,-1 1 0,1-1 0,0 1 0,0-1 0,0 1 0,0-1 0,-1 1 0,1-1 0,0 1 0,-1-1 0,1 0 0,0 1 0,-1-1 0,1 0 0,0 1 0,-1-1 0,1 0 0,-1 1 0,1-1 0,0 0 0,-1 1 0,1-1 0,-1 0 0,1 0 0,-1 0 0,1 0 0,-1 0 0,1 1 0,-1-1 0,1 0 0,-1 0 0,1 0 0,-1 0 0,0 0 0,-24 1 0,22-1 0,-3 1 0,0-1 0,0-1 0,0 1 0,-1-1 0,1 0 0,0 0 0,0-1 0,1 0 0,-1 0 0,0 0 0,0-1 0,1 0 0,0 0 0,-1 0 0,1-1 0,1 0 0,-1 0 0,0 0 0,1 0 0,0-1 0,0 1 0,0-1 0,-4-8 0,-2-8 0,10 18 0,-1 1 0,0 0 0,0-1 0,0 1 0,0 0 0,0-1 0,0 1 0,-1 0 0,1 0 0,-1 0 0,1 0 0,-1 1 0,0-1 0,0 0 0,0 1 0,0-1 0,0 1 0,-3-2 0,5 3 0,-1 0 0,0 0 0,0 0 0,0 0 0,1 0 0,-1 0 0,0 0 0,0 0 0,0 1 0,1-1 0,-1 0 0,0 0 0,1 1 0,-1-1 0,0 0 0,0 1 0,1-1 0,-1 1 0,1-1 0,-1 1 0,0-1 0,1 1 0,-2 1 0,-14 18 0,10-13 0,4-4 0,0 1 0,0-1 0,1 1 0,-1-1 0,1 1 0,0 0 0,0 0 0,0 0 0,-1 7 0,3-8-1365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5:11.83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5:31.362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75 0 24415,'-75'768'0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5:38.03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329 0 24575,'1'59'0,"1"-19"0,-5 42 0,-15 16 0,14-80 0,0 0 0,-9 19 0,-3 10 0,15-42 0,-1 0 0,-1 0 0,1-1 0,-4 6 0,4-5 0,-1-1 0,1 1 0,0-1 0,-3 10 0,-2 10 0,4-16 0,0 0 0,2 0 0,-1 1 0,1-1 0,-1 10 0,1-8 0,0 0 0,0-1 0,-1 1 0,-1 0 0,-7 17 0,0 3 0,5-15 0,-15 29 0,1-4 0,6 4 0,9-27 0,0-8 0,1 1 0,-2-1 0,1 0 0,-1 0 0,-10 14 0,9-16 0,1 1 0,0-1 0,1 2 0,0-1 0,0 0 0,0 1 0,-2 10 0,5-13 0,-1 0 0,0 0 0,-5 9 0,-4 11 0,-3 5 0,12-27 0,-1 0 0,1 1 0,0-1 0,1 0 0,-1 1 0,1 0 0,0-1 0,0 1 0,0 6 0,-5 50 0,5-56 0,1 1 0,0 0 0,1-1 0,1 10 0,-1-11 0,0 0 0,-1 0 0,1 0 0,-1 0 0,0 0 0,0 0 0,0 0 0,-1 0 0,1 0 0,-1 0 0,-2 7 0,-2-1 0,6-14 0,8-19 0,2-1 0,-1 0 0,13-46 0,-20 56 0,1 0 0,0-1 0,1 2 0,0-1 0,14-24 0,-17 32 0,1-1 0,-2 1 0,1-1 0,-1 0 0,0 1 0,0-1 0,-1 0 0,-1-12 0,1 6 0,0 5-1365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5:43.528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491 0 24575,'-2'23'0,"0"-1"0,-2 0 0,-8 31 0,11-48 0,-25 72 0,2-26 0,-11 19 0,18-36 0,8-21 0,1 0 0,-2 0 0,-19 20 0,14-15 0,3-4 0,-13 24 0,10-16 0,7-10 0,1 0 0,0 1 0,1 0 0,0 0 0,-6 22 0,11-33 0,0 1 0,0-1 0,0 1 0,0-1 0,0 1 0,0-1 0,-1 0 0,1 1 0,-1-1 0,0 0 0,1 0 0,-1 0 0,0 0 0,0-1 0,0 1 0,-1-1 0,1 1 0,0-1 0,0 1 0,-1-1 0,-4 1 0,0 2 0,-3 1 0,1 1 0,1 0 0,-1 1 0,1 0 0,0 0 0,-7 10 0,12-14 0,0 1 0,0 0 0,0 0 0,1 0 0,-1 0 0,1 0 0,0 1 0,-1 5 0,-7 13 0,-38 66-1365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5:47.987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170 1 24575,'-10'16'0,"0"0"0,0-1 0,-2 0 0,0-1 0,0 0 0,-18 14 0,22-21-102,-1 0 0,0-1 0,0 0 0,-19 9 0,18-10-753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6:03.482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2614 0 24575,'-1'0'0,"0"0"0,1 1 0,-1-1 0,1 0 0,-1 0 0,1 1 0,-1-1 0,0 0 0,1 1 0,-1-1 0,1 0 0,-1 1 0,1-1 0,-1 1 0,1-1 0,0 1 0,-1-1 0,1 1 0,0-1 0,-1 2 0,-7 13 0,5-8 0,-3 5 0,-2-1 0,0 0 0,-10 11 0,-9 13 0,15-17 0,1 1 0,-14 37 0,17-37 0,6-15 0,0-1 0,-1 1 0,1-1 0,-1 0 0,1 0 0,-1 0 0,0 0 0,0 0 0,0 0 0,-1-1 0,1 0 0,-1 1 0,1-1 0,-1-1 0,-7 4 0,-5 0 0,0 0 0,-25 4 0,29-6 0,-3 0 0,0 1 0,0 1 0,-24 10 0,32-12 0,0 0 0,0-1 0,0 0 0,0 0 0,-1-1 0,1 0 0,0 0 0,-1-1 0,-13-1 0,20 1 0,0 0 0,0 0 0,1 0 0,-1 0 0,0 0 0,1 0 0,-1-1 0,0 1 0,1 0 0,-1 0 0,0-1 0,1 1 0,-1 0 0,1-1 0,-1 1 0,0-1 0,1 1 0,-1-1 0,1 1 0,-1-1 0,1 1 0,0-1 0,-1 1 0,1-1 0,-1-1 0,1 1 0,0 0 0,0 0 0,0-1 0,0 1 0,0 0 0,0 0 0,0 0 0,0-1 0,0 1 0,1 0 0,-1 0 0,1 0 0,0-2 0,1-2 0,1 1 0,-1 0 0,1 0 0,0 0 0,0 1 0,6-6 0,3 0 0,0 0 0,21-10 0,-23 14 0,0 0 0,0-1 0,-1-1 0,0 0 0,15-13 0,-17 12 0,1 2 0,-1-1 0,1 1 0,1 0 0,-1 0 0,13-5 0,0 1 0,37-11 0,-58 21 0,0 0 0,0 1 0,0-1 0,0 0 0,0 0 0,0 0 0,0 0 0,0 0 0,0 0 0,1 1 0,-1-1 0,0 0 0,0 0 0,0 0 0,0 0 0,0 0 0,0 1 0,0-1 0,0 0 0,0 0 0,0 0 0,0 0 0,0 0 0,0 1 0,0-1 0,0 0 0,0 0 0,0 0 0,0 0 0,-1 0 0,1 1 0,0-1 0,0 0 0,0 0 0,0 0 0,0 0 0,0 0 0,0 0 0,0 0 0,0 1 0,-1-1 0,1 0 0,0 0 0,0 0 0,0 0 0,0 0 0,-6 8 0,-19 23 0,17-24 0,2 1 0,-1 0 0,1 0 0,0 1 0,1-1 0,-5 12 0,9-18 0,-1 1 0,0-1 0,1 0 0,-1 0 0,0 1 0,0-1 0,0 0 0,0 0 0,0-1 0,0 1 0,-1 0 0,1-1 0,-1 0 0,1 1 0,-1-1 0,0 0 0,1 0 0,-5 1 0,-6 1 0,0 0 0,-19 1 0,32-4 0,-19 2 0,8-2 0,0 2 0,-18 3 0,25-3 0,0-1 0,0 1 0,0 0 0,0 0 0,0 0 0,0 0 0,0 1 0,1 0 0,-1 0 0,-2 3 0,2-2 0,-4 5 0,-1-1 0,-1 0 0,-9 7 0,-9 5 0,20-14 0,0 1 0,-1-2 0,0 1 0,0-1 0,0 0 0,-1-1 0,0 0 0,-10 2 0,19-5 0,-3-1 0,1 1 0,-1-1 0,1 1 0,-1 1 0,1-1 0,0 0 0,0 1 0,-1-1 0,-4 5 0,8-6 0,0 0 0,0 0 0,0 0 0,0 0 0,-1 0 0,1 0 0,0 0 0,0 1 0,0-1 0,0 0 0,0 0 0,0 0 0,0 0 0,0 0 0,0 0 0,0 0 0,0 0 0,0 1 0,0-1 0,0 0 0,0 0 0,0 0 0,0 0 0,0 0 0,0 0 0,0 0 0,0 0 0,0 1 0,0-1 0,1 0 0,-1 0 0,0 0 0,0 0 0,0 0 0,0 0 0,0 0 0,0 0 0,0 0 0,0 0 0,0 0 0,0 0 0,0 0 0,0 1 0,1-1 0,-1 0 0,0 0 0,7 2 0,9-2 0,-16 0 0,18 0 0,38 0 0,69-9 0,-175 14 0,21-3 0,-47 9 0,71-10 0,-1 2 0,1-1 0,0 0 0,0 1 0,-9 6 0,-11 6 0,-64 17 0,-5 2 0,60-15 0,32-18 0,0 1 0,0-1 0,1 1 0,-1-1 0,0 1 0,1 0 0,-1 0 0,1-1 0,0 1 0,-1 0 0,1 0 0,0 0 0,0 0 0,-1 4 0,2-5 0,0-1 0,1 1 0,-1-1 0,0 1 0,0-1 0,0 1 0,0-1 0,1 1 0,-1-1 0,0 0 0,1 1 0,-1-1 0,0 1 0,1-1 0,-1 0 0,0 1 0,1-1 0,-1 0 0,0 1 0,1-1 0,-1 0 0,1 0 0,-1 1 0,1-1 0,-1 0 0,1 0 0,-1 0 0,1 0 0,-1 0 0,1 0 0,-1 0 0,1 0 0,-1 0 0,2 0 0,22 2 0,-20-2 0,227-1 0,-229 1 0,0 0 0,0-1 0,0 1 0,0 0 0,0-1 0,0 1 0,0-1 0,-1 0 0,4-1 0,-5 2 0,0 0 0,0-1 0,0 1 0,1 0 0,-1 0 0,0 0 0,0 0 0,0-1 0,1 1 0,-1 0 0,0 0 0,0 0 0,0-1 0,0 1 0,0 0 0,0 0 0,0-1 0,1 1 0,-1 0 0,0 0 0,0-1 0,0 1 0,0 0 0,0 0 0,0-1 0,0 1 0,0 0 0,-1-1 0,1 0 0,0 1 0,-1-1 0,1 1 0,-1-1 0,1 1 0,-1-1 0,1 1 0,-1 0 0,1-1 0,-1 1 0,1-1 0,-1 1 0,1 0 0,-2-1 0,-3-1 0,0 1 0,0 0 0,0 0 0,0 0 0,0 0 0,0 1 0,-8 0 0,-25 3 0,36-3 0,200-16 0,-227 20 0,-54 8 0,-64-1 0,136-9 0,1 0 0,-18 6 0,-9 2 0,28-8 0,0 1 0,0 0 0,-10 5 0,-17 6 0,23-11 0,0-1 0,0 0 0,-1-1 0,-15 0 0,-12 0 0,-67 11 0,28-4 0,39-5 0,-47 10 0,85-12 0,1 0 0,0-1 0,0 1 0,-1 0 0,1 0 0,0 1 0,0-1 0,0 0 0,-2 2 0,4-3 0,0 0 0,0 0 0,0 1 0,0-1 0,-1 0 0,1 0 0,0 0 0,0 0 0,0 1 0,0-1 0,0 0 0,0 0 0,-1 0 0,1 1 0,0-1 0,0 0 0,0 0 0,0 1 0,0-1 0,0 0 0,0 0 0,0 1 0,0-1 0,0 0 0,0 0 0,0 0 0,0 1 0,0-1 0,0 0 0,0 0 0,0 1 0,1-1 0,-1 1 0,1-1 0,0 1 0,-1-1 0,1 1 0,0-1 0,0 0 0,0 1 0,-1-1 0,1 0 0,0 0 0,0 1 0,0-1 0,0 0 0,1 0 0,82 5 0,-25-2 0,-10 1 0,162 8 0,-236-13 0,-105 2 0,127-1 0,0 1 0,0 0 0,0 0 0,0 1 0,1-1 0,-1 1 0,0-1 0,1 1 0,-1 0 0,1 0 0,0 0 0,-1 0 0,1 0 0,0 0 0,-2 4 0,1-2 0,-1 0 0,0-1 0,-8 7 0,4-4 0,0-1 0,-1-1 0,1 1 0,-1-1 0,0-1 0,-1 1 0,-14 2 0,-86 6 0,68-5 0,-83 1 0,83-3 0,16-1 0,21-2 0,0-1 0,-1 0 0,1 1 0,0 0 0,-7 4 0,-17 6 0,16-9 0,1-2 0,-1 1 0,1-1 0,-1-1 0,-16-2 0,10 1 0,-27 2 0,18 3 0,17-2 0,-1 0 0,-12-1 0,22-1 0,-189 5 0,189-5 0,0 0 0,0 1 0,0 0 0,0-1 0,0 1 0,0 0 0,1 0 0,-1 0 0,-2 2 0,2-2 0,0 0 0,0 1 0,0-1 0,-1 0 0,1 0 0,0-1 0,-3 2 0,-39 3 0,33-4 0,-1 0 0,1 1 0,1 0 0,-1 0 0,-14 6 0,20-5 0,6-1 0,12-1 0,20-3 0,26-3 0,0 4 0,104 9 0,-120-5 0,-38 0 0,-10 1 0,-10 3 0,1-4 0,-1 1 0,0-2 0,-25 2 0,-47-4 0,70-1 0,-27 0 0,4-1 0,-71 6 0,104-3 0,-6 0 0,1 1 0,0 0 0,0 1 0,0 0 0,-23 10 0,32-12 0,-1 1 0,0-1 0,0 0 0,0 0 0,-1 0 0,1-1 0,0 0 0,-5 0 0,-36-3 0,19 1 0,12 0 0,8 2 0,0-1 0,-1 1 0,1 0 0,0 0 0,0 0 0,-10 3 0,14-1 0,9-2 0,11-3 0,-5-1-1365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0:16:11.76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891 81 24575,'0'1'0,"0"1"0,-1-1 0,1 1 0,-1-1 0,0 1 0,1-1 0,-1 0 0,0 1 0,0-1 0,0 0 0,0 0 0,0 0 0,0 1 0,0-1 0,-1 0 0,1-1 0,0 1 0,0 0 0,-1 0 0,1 0 0,-1-1 0,-1 2 0,-3 0 0,-1 1 0,1-1 0,-13 3 0,-1-3 0,0-1 0,-37-2 0,13 0 0,-419 1 0,462 0 0,1 0 0,-1-1 0,0 1 0,0 0 0,0 0 0,0 0 0,1 0 0,-1-1 0,0 1 0,0 0 0,0-1 0,1 1 0,-1 0 0,0-1 0,1 1 0,-1-1 0,0 1 0,1-1 0,-1 0 0,0 1 0,1-1 0,-1 0 0,1 1 0,-1-2 0,0 0 0,0 0 0,0-1 0,1 1 0,-1 0 0,1 0 0,0-1 0,-1 1 0,1 0 0,0-3 0,1-4 0,0 1 0,0-1 0,4-15 0,-4 20 0,1-1 0,-1 1 0,1-1 0,0 0 0,3-6 0,-7 14 0,1 1 0,-1-1 0,1 1 0,-1 0 0,1 0 0,0 0 0,1 0 0,-1 0 0,1 0 0,0 0 0,-1 0 0,2 0 0,-1 0 0,2 6 0,-1-3 0,0-1 0,1 0 0,0 0 0,0 1 0,1-1 0,0-1 0,0 1 0,6 9 0,-1-5 0,-5-7 0,0 1 0,0 0 0,-1 0 0,1 0 0,3 7 0,-6-10 0,0-1 0,0 1 0,0-1 0,0 1 0,0-1 0,-1 1 0,1-1 0,0 1 0,0-1 0,0 1 0,0-1 0,-1 1 0,1-1 0,0 1 0,-1-1 0,1 0 0,0 1 0,-1-1 0,1 0 0,0 1 0,-1-1 0,1 0 0,-1 1 0,1-1 0,0 0 0,-1 1 0,1-1 0,-1 0 0,1 0 0,-1 0 0,1 0 0,-1 0 0,1 1 0,-1-1 0,1 0 0,-1 0 0,1 0 0,-1 0 0,0 0 0,-24 1 0,22-1 0,-3 1 0,0-1 0,0-1 0,0 1 0,-1-1 0,1 0 0,0 0 0,0-1 0,1 0 0,-1 0 0,0 0 0,0-1 0,1 0 0,0 0 0,-1 0 0,1-1 0,1 0 0,-1 0 0,0 0 0,1 0 0,0-1 0,0 1 0,0-1 0,-4-8 0,-2-8 0,10 18 0,-1 1 0,0 0 0,0-1 0,0 1 0,0 0 0,0-1 0,0 1 0,-1 0 0,1 0 0,-1 0 0,1 0 0,-1 1 0,0-1 0,0 0 0,0 1 0,0-1 0,0 1 0,-3-2 0,5 3 0,-1 0 0,0 0 0,0 0 0,0 0 0,1 0 0,-1 0 0,0 0 0,0 0 0,0 1 0,1-1 0,-1 0 0,0 0 0,1 1 0,-1-1 0,0 0 0,0 1 0,1-1 0,-1 1 0,1-1 0,-1 1 0,0-1 0,1 1 0,-2 1 0,-14 18 0,10-13 0,4-4 0,0 1 0,0-1 0,1 1 0,-1-1 0,1 1 0,0 0 0,0 0 0,0 0 0,-1 7 0,3-8-1365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5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0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5T09:16:47.856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1 24575,'1'0'0,"0"0"0,0 0 0,0 1 0,0-1 0,0 0 0,0 1 0,0-1 0,0 1 0,0 0 0,0-1 0,0 1 0,0 0 0,0-1 0,-1 1 0,1 0 0,0 0 0,-1 0 0,1 0 0,1 1 0,11 23 0,-9-16 0,0-2 0,0 1 0,0 0 0,0 0 0,-1 0 0,0 0 0,-1 1 0,0-1 0,0 1 0,-1 0 0,0 11 0,-1 5 0,-1-10 0,1 1 0,1 0 0,4 28 0,-3-32 0,0 1 0,-1 0 0,-1 0 0,-1 17 0,0-13 0,2 27 0,16 39 0,-11-53 0,-3-20 0,-1 0 0,-1 0 0,1 13 0,7 39 0,-14 80 0,4-38 0,2 101 0,4-100 0,-1 175 0,-4-262 0,-9 57 0,17 40 0,-4-99 0,-1-27 0,-1-29 0,-2-25 0,1-24 0,3 59 0,1-12 0,-6-4 0,2-69 0,2 97 0,0 14 0,0 11 0,0 20 0,-1-1 0,-2 49 0,-1-40 0,1-2 0,0 0 0,-8 64 0,-2-55 0,6-31 0,1 1 0,1 0 0,0 0 0,0 18 0,1 40 0,2 54 0,-1-123 0,0 0 0,0 0 0,0 0 0,0 0 0,1-1 0,-1 1 0,0 0 0,0 0 0,0 0 0,1 0 0,-1 0 0,1 0 0,-1 0 0,1 1 0,0-2 0,-1 0 0,0-1 0,0 1 0,1 0 0,-1 0 0,0 0 0,0 0 0,1 0 0,-1 0 0,0 0 0,0-1 0,1 1 0,-1 0 0,0 0 0,0 0 0,1-1 0,-1 1 0,0 0 0,0 0 0,0 0 0,0-1 0,1 1 0,-1 0 0,0 0 0,0-1 0,0 1 0,0 0 0,0-1 0,0 1 0,11-31 0,13-50 0,12-44 0,-32 99 0,-2 7 0,-1 36 0,-4 141 0,2 111 0,2-240 0,2 130 0,-3-157 0,-2 13 0,2 0 0,0 1 0,0-1 0,2 0 0,4 22 0,-2-12 0,-1 1 0,-1-1 0,-1 1 0,-2 31 0,-1-4 0,4 32 0,-4 89 0,-7-116 0,6-43 0,1 1 0,-2 25 0,0 83 0,1-93 0,-3 68 0,-5 92 0,3-102 0,-3 231 0,11-295 0,1-15 0,-1 0 0,0 0 0,0 0 0,-1-1 0,-1 1 0,0 0 0,0 0 0,-4 9 0,2-5 0,0 1 0,0-1 0,2 1 0,-2 19 0,3-29 0,1 0 0,-2 16 0,-2-18 0,-1-12 0,-3-19-1365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BB5A4-D26E-44FD-8C82-004916540F73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ECADD-32AB-4EEB-BAF0-0D6033B57C8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05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7ECADD-32AB-4EEB-BAF0-0D6033B57C8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29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7ECADD-32AB-4EEB-BAF0-0D6033B57C8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0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7ECADD-32AB-4EEB-BAF0-0D6033B57C8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851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DEXA </a:t>
            </a:r>
            <a:r>
              <a:rPr lang="en-US" dirty="0">
                <a:sym typeface="Wingdings" panose="05000000000000000000" pitchFamily="2" charset="2"/>
              </a:rPr>
              <a:t> ASMI (Appendicular Skeletal Mass Index)</a:t>
            </a:r>
          </a:p>
          <a:p>
            <a:r>
              <a:rPr lang="en-US" dirty="0">
                <a:sym typeface="Wingdings" panose="05000000000000000000" pitchFamily="2" charset="2"/>
              </a:rPr>
              <a:t>BIA  SMI (Skeletal Muscle Index)</a:t>
            </a:r>
          </a:p>
          <a:p>
            <a:r>
              <a:rPr lang="en-US" dirty="0">
                <a:sym typeface="Wingdings" panose="05000000000000000000" pitchFamily="2" charset="2"/>
              </a:rPr>
              <a:t>VAS = scala visuo-</a:t>
            </a:r>
            <a:r>
              <a:rPr lang="en-US" dirty="0" err="1">
                <a:sym typeface="Wingdings" panose="05000000000000000000" pitchFamily="2" charset="2"/>
              </a:rPr>
              <a:t>analogica</a:t>
            </a:r>
            <a:r>
              <a:rPr lang="en-US" dirty="0">
                <a:sym typeface="Wingdings" panose="05000000000000000000" pitchFamily="2" charset="2"/>
              </a:rPr>
              <a:t> (scala </a:t>
            </a:r>
            <a:r>
              <a:rPr lang="en-US" dirty="0" err="1">
                <a:sym typeface="Wingdings" panose="05000000000000000000" pitchFamily="2" charset="2"/>
              </a:rPr>
              <a:t>visiva</a:t>
            </a:r>
            <a:r>
              <a:rPr lang="en-US" dirty="0">
                <a:sym typeface="Wingdings" panose="05000000000000000000" pitchFamily="2" charset="2"/>
              </a:rPr>
              <a:t> per la </a:t>
            </a:r>
            <a:r>
              <a:rPr lang="en-US" dirty="0" err="1">
                <a:sym typeface="Wingdings" panose="05000000000000000000" pitchFamily="2" charset="2"/>
              </a:rPr>
              <a:t>misurazione</a:t>
            </a:r>
            <a:r>
              <a:rPr lang="en-US" dirty="0">
                <a:sym typeface="Wingdings" panose="05000000000000000000" pitchFamily="2" charset="2"/>
              </a:rPr>
              <a:t> del </a:t>
            </a:r>
            <a:r>
              <a:rPr lang="en-US" dirty="0" err="1">
                <a:sym typeface="Wingdings" panose="05000000000000000000" pitchFamily="2" charset="2"/>
              </a:rPr>
              <a:t>parametro</a:t>
            </a:r>
            <a:r>
              <a:rPr lang="en-US" dirty="0">
                <a:sym typeface="Wingdings" panose="05000000000000000000" pitchFamily="2" charset="2"/>
              </a:rPr>
              <a:t>)</a:t>
            </a: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7ECADD-32AB-4EEB-BAF0-0D6033B57C8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600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7ECADD-32AB-4EEB-BAF0-0D6033B57C8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4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80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Policromia, grafic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F8B0DE3-3342-06F5-5792-F9EEE6814B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5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ermata, line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24A4694F-BCFF-4C5E-9B7F-063CCA3D1E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41.png"/><Relationship Id="rId26" Type="http://schemas.openxmlformats.org/officeDocument/2006/relationships/customXml" Target="../ink/ink13.xml"/><Relationship Id="rId3" Type="http://schemas.openxmlformats.org/officeDocument/2006/relationships/customXml" Target="../ink/ink1.xml"/><Relationship Id="rId21" Type="http://schemas.openxmlformats.org/officeDocument/2006/relationships/customXml" Target="../ink/ink10.xml"/><Relationship Id="rId34" Type="http://schemas.openxmlformats.org/officeDocument/2006/relationships/image" Target="../media/image49.jpeg"/><Relationship Id="rId7" Type="http://schemas.openxmlformats.org/officeDocument/2006/relationships/customXml" Target="../ink/ink3.xml"/><Relationship Id="rId12" Type="http://schemas.openxmlformats.org/officeDocument/2006/relationships/image" Target="../media/image38.png"/><Relationship Id="rId17" Type="http://schemas.openxmlformats.org/officeDocument/2006/relationships/customXml" Target="../ink/ink8.xml"/><Relationship Id="rId25" Type="http://schemas.openxmlformats.org/officeDocument/2006/relationships/image" Target="../media/image44.png"/><Relationship Id="rId33" Type="http://schemas.openxmlformats.org/officeDocument/2006/relationships/image" Target="../media/image48.png"/><Relationship Id="rId2" Type="http://schemas.openxmlformats.org/officeDocument/2006/relationships/image" Target="../media/image36.png"/><Relationship Id="rId16" Type="http://schemas.openxmlformats.org/officeDocument/2006/relationships/image" Target="../media/image40.png"/><Relationship Id="rId20" Type="http://schemas.openxmlformats.org/officeDocument/2006/relationships/image" Target="../media/image42.png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customXml" Target="../ink/ink5.xml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image" Target="../media/image43.png"/><Relationship Id="rId28" Type="http://schemas.openxmlformats.org/officeDocument/2006/relationships/customXml" Target="../ink/ink14.xml"/><Relationship Id="rId36" Type="http://schemas.openxmlformats.org/officeDocument/2006/relationships/image" Target="../media/image51.png"/><Relationship Id="rId10" Type="http://schemas.openxmlformats.org/officeDocument/2006/relationships/image" Target="../media/image37.png"/><Relationship Id="rId19" Type="http://schemas.openxmlformats.org/officeDocument/2006/relationships/customXml" Target="../ink/ink9.xml"/><Relationship Id="rId31" Type="http://schemas.openxmlformats.org/officeDocument/2006/relationships/image" Target="../media/image47.png"/><Relationship Id="rId4" Type="http://schemas.openxmlformats.org/officeDocument/2006/relationships/image" Target="../media/image340.png"/><Relationship Id="rId9" Type="http://schemas.openxmlformats.org/officeDocument/2006/relationships/customXml" Target="../ink/ink4.xml"/><Relationship Id="rId14" Type="http://schemas.openxmlformats.org/officeDocument/2006/relationships/image" Target="../media/image39.png"/><Relationship Id="rId22" Type="http://schemas.openxmlformats.org/officeDocument/2006/relationships/customXml" Target="../ink/ink11.xml"/><Relationship Id="rId27" Type="http://schemas.openxmlformats.org/officeDocument/2006/relationships/image" Target="../media/image45.png"/><Relationship Id="rId30" Type="http://schemas.openxmlformats.org/officeDocument/2006/relationships/customXml" Target="../ink/ink15.xml"/><Relationship Id="rId35" Type="http://schemas.openxmlformats.org/officeDocument/2006/relationships/image" Target="../media/image50.png"/><Relationship Id="rId8" Type="http://schemas.openxmlformats.org/officeDocument/2006/relationships/image" Target="../media/image3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AF486F5-149E-A65E-FB6C-A5E18B112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786"/>
            <a:ext cx="12192000" cy="6854429"/>
          </a:xfrm>
          <a:prstGeom prst="rect">
            <a:avLst/>
          </a:prstGeom>
        </p:spPr>
      </p:pic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62844D3E-656A-275A-9250-D25AED47882A}"/>
              </a:ext>
            </a:extLst>
          </p:cNvPr>
          <p:cNvSpPr/>
          <p:nvPr/>
        </p:nvSpPr>
        <p:spPr>
          <a:xfrm>
            <a:off x="4744387" y="809204"/>
            <a:ext cx="7447613" cy="4822853"/>
          </a:xfrm>
          <a:prstGeom prst="round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b="1" dirty="0">
                <a:solidFill>
                  <a:schemeClr val="tx1"/>
                </a:solidFill>
              </a:rPr>
              <a:t>La </a:t>
            </a:r>
            <a:r>
              <a:rPr lang="it-IT" sz="4000" b="1" dirty="0" err="1">
                <a:solidFill>
                  <a:schemeClr val="tx1"/>
                </a:solidFill>
              </a:rPr>
              <a:t>sarcopenia</a:t>
            </a:r>
            <a:r>
              <a:rPr lang="it-IT" sz="4000" b="1" dirty="0">
                <a:solidFill>
                  <a:schemeClr val="tx1"/>
                </a:solidFill>
              </a:rPr>
              <a:t> nelle patologie gastrointestinali</a:t>
            </a:r>
          </a:p>
          <a:p>
            <a:pPr algn="ctr"/>
            <a:endParaRPr lang="it-IT" sz="3200" b="1" dirty="0">
              <a:solidFill>
                <a:schemeClr val="tx1"/>
              </a:solidFill>
            </a:endParaRPr>
          </a:p>
          <a:p>
            <a:pPr algn="ctr">
              <a:spcAft>
                <a:spcPts val="1200"/>
              </a:spcAft>
            </a:pPr>
            <a:r>
              <a:rPr lang="it-IT" sz="2400" b="1" dirty="0">
                <a:solidFill>
                  <a:schemeClr val="tx1"/>
                </a:solidFill>
              </a:rPr>
              <a:t>Dr. Stefano Mazza</a:t>
            </a:r>
          </a:p>
          <a:p>
            <a:pPr algn="ctr"/>
            <a:r>
              <a:rPr lang="it-IT" sz="2400" b="1" dirty="0">
                <a:solidFill>
                  <a:schemeClr val="tx1"/>
                </a:solidFill>
              </a:rPr>
              <a:t>SC Gastroenterologia – Endoscopia Digestiva</a:t>
            </a:r>
          </a:p>
          <a:p>
            <a:pPr algn="ctr"/>
            <a:r>
              <a:rPr lang="it-IT" sz="2400" b="1" dirty="0">
                <a:solidFill>
                  <a:schemeClr val="tx1"/>
                </a:solidFill>
              </a:rPr>
              <a:t>Fondazione IRCCS Policlinico San Matteo, Pavia</a:t>
            </a:r>
          </a:p>
        </p:txBody>
      </p:sp>
    </p:spTree>
    <p:extLst>
      <p:ext uri="{BB962C8B-B14F-4D97-AF65-F5344CB8AC3E}">
        <p14:creationId xmlns:p14="http://schemas.microsoft.com/office/powerpoint/2010/main" val="323450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5F995-AD82-1B75-190B-E2E229B5E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1254D8F-8C45-2D66-C2F3-82AFCD9C3FCB}"/>
              </a:ext>
            </a:extLst>
          </p:cNvPr>
          <p:cNvSpPr txBox="1"/>
          <p:nvPr/>
        </p:nvSpPr>
        <p:spPr>
          <a:xfrm>
            <a:off x="1773331" y="1065664"/>
            <a:ext cx="8645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HOW THE GUT LINKS TO MUSCLE: THE GUT–MUSCLE AXIS</a:t>
            </a:r>
            <a:endParaRPr lang="en-US" sz="2400" b="1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B20D04B-CB54-2D9C-8EAB-D3E7D581E7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0" r="50677" b="4216"/>
          <a:stretch>
            <a:fillRect/>
          </a:stretch>
        </p:blipFill>
        <p:spPr bwMode="auto">
          <a:xfrm>
            <a:off x="1407201" y="1552192"/>
            <a:ext cx="4625299" cy="530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364E06-83E7-91F5-FBFB-2A67BC57C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7" t="10980" b="4216"/>
          <a:stretch>
            <a:fillRect/>
          </a:stretch>
        </p:blipFill>
        <p:spPr bwMode="auto">
          <a:xfrm>
            <a:off x="6032500" y="1552192"/>
            <a:ext cx="4625299" cy="530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DC9A432B-983B-660B-F633-9221A33976F2}"/>
              </a:ext>
            </a:extLst>
          </p:cNvPr>
          <p:cNvCxnSpPr/>
          <p:nvPr/>
        </p:nvCxnSpPr>
        <p:spPr>
          <a:xfrm>
            <a:off x="6046470" y="1552192"/>
            <a:ext cx="0" cy="53058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e 6">
            <a:extLst>
              <a:ext uri="{FF2B5EF4-FFF2-40B4-BE49-F238E27FC236}">
                <a16:creationId xmlns:a16="http://schemas.microsoft.com/office/drawing/2014/main" id="{45D0551B-D0E8-202B-4948-BE0AF8C42A7A}"/>
              </a:ext>
            </a:extLst>
          </p:cNvPr>
          <p:cNvSpPr/>
          <p:nvPr/>
        </p:nvSpPr>
        <p:spPr>
          <a:xfrm>
            <a:off x="8987754" y="3043046"/>
            <a:ext cx="1822445" cy="11176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3374C55-AA8D-BEC9-B39A-0785E4CF0190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Allen SL et al. 2026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94D1421-5500-2BE8-A093-27F8E93B041E}"/>
              </a:ext>
            </a:extLst>
          </p:cNvPr>
          <p:cNvSpPr txBox="1"/>
          <p:nvPr/>
        </p:nvSpPr>
        <p:spPr>
          <a:xfrm>
            <a:off x="2994660" y="1552192"/>
            <a:ext cx="177546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Homeostasis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9CCCC99-B048-B8CC-CB2D-B42E122D90DA}"/>
              </a:ext>
            </a:extLst>
          </p:cNvPr>
          <p:cNvSpPr txBox="1"/>
          <p:nvPr/>
        </p:nvSpPr>
        <p:spPr>
          <a:xfrm>
            <a:off x="7551420" y="1552192"/>
            <a:ext cx="1775460" cy="40011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Dysbiosis</a:t>
            </a: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2F25F34C-DE4E-6C5E-A056-E25F4A278958}"/>
              </a:ext>
            </a:extLst>
          </p:cNvPr>
          <p:cNvSpPr/>
          <p:nvPr/>
        </p:nvSpPr>
        <p:spPr>
          <a:xfrm>
            <a:off x="2346960" y="6408420"/>
            <a:ext cx="2948940" cy="400110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MAINTAIN MUSCLE MASS</a:t>
            </a:r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67BF7439-DEA1-0E55-2732-6E010AA8C2A1}"/>
              </a:ext>
            </a:extLst>
          </p:cNvPr>
          <p:cNvSpPr/>
          <p:nvPr/>
        </p:nvSpPr>
        <p:spPr>
          <a:xfrm>
            <a:off x="6788514" y="6401585"/>
            <a:ext cx="2948940" cy="400110"/>
          </a:xfrm>
          <a:prstGeom prst="roundRect">
            <a:avLst/>
          </a:prstGeom>
          <a:solidFill>
            <a:srgbClr val="C0000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SARCOPENIA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990B3596-B50B-82FF-8D3D-983B8FB4C2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317" t="12164" r="12535" b="12295"/>
          <a:stretch>
            <a:fillRect/>
          </a:stretch>
        </p:blipFill>
        <p:spPr>
          <a:xfrm>
            <a:off x="10864320" y="3013898"/>
            <a:ext cx="1140775" cy="1146748"/>
          </a:xfrm>
          <a:prstGeom prst="rect">
            <a:avLst/>
          </a:prstGeom>
        </p:spPr>
      </p:pic>
      <p:sp>
        <p:nvSpPr>
          <p:cNvPr id="16" name="Ovale 15">
            <a:extLst>
              <a:ext uri="{FF2B5EF4-FFF2-40B4-BE49-F238E27FC236}">
                <a16:creationId xmlns:a16="http://schemas.microsoft.com/office/drawing/2014/main" id="{3CFC225F-5212-43C1-FFCC-4FD5EAA00B20}"/>
              </a:ext>
            </a:extLst>
          </p:cNvPr>
          <p:cNvSpPr/>
          <p:nvPr/>
        </p:nvSpPr>
        <p:spPr>
          <a:xfrm>
            <a:off x="1592580" y="3169920"/>
            <a:ext cx="1653540" cy="93726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0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3E73B-3330-7FA2-1BD6-9805A1851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F885C2EF-0A21-B47C-611E-AC78CC7862F1}"/>
              </a:ext>
            </a:extLst>
          </p:cNvPr>
          <p:cNvSpPr/>
          <p:nvPr/>
        </p:nvSpPr>
        <p:spPr>
          <a:xfrm>
            <a:off x="0" y="0"/>
            <a:ext cx="12192000" cy="113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76477CE-54E0-8E53-C8E3-8FEA83DED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0"/>
            <a:ext cx="9324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DD8B3B6-FAAE-6A74-22F1-530A67F0EF87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Allen SL et al. 2026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273BABC-23F2-0D79-DDFC-751DA2B1620E}"/>
              </a:ext>
            </a:extLst>
          </p:cNvPr>
          <p:cNvSpPr/>
          <p:nvPr/>
        </p:nvSpPr>
        <p:spPr>
          <a:xfrm>
            <a:off x="5392057" y="595086"/>
            <a:ext cx="1023257" cy="54156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22DEF781-99C0-2528-DBE2-B99437D7DCBE}"/>
              </a:ext>
            </a:extLst>
          </p:cNvPr>
          <p:cNvSpPr/>
          <p:nvPr/>
        </p:nvSpPr>
        <p:spPr>
          <a:xfrm>
            <a:off x="6601083" y="283977"/>
            <a:ext cx="1985818" cy="11637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2000" b="1" dirty="0"/>
              <a:t>Butyrate</a:t>
            </a:r>
          </a:p>
          <a:p>
            <a:pPr marL="285750" indent="-285750">
              <a:buFontTx/>
              <a:buChar char="-"/>
            </a:pPr>
            <a:r>
              <a:rPr lang="en-US" sz="2000" b="1" dirty="0"/>
              <a:t>Acetate</a:t>
            </a:r>
          </a:p>
          <a:p>
            <a:pPr marL="285750" indent="-285750">
              <a:buFontTx/>
              <a:buChar char="-"/>
            </a:pPr>
            <a:r>
              <a:rPr lang="en-US" sz="2000" b="1" dirty="0"/>
              <a:t>Propionate</a:t>
            </a: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C12CC465-E35D-F9D4-177A-49DE324BE8D7}"/>
              </a:ext>
            </a:extLst>
          </p:cNvPr>
          <p:cNvSpPr/>
          <p:nvPr/>
        </p:nvSpPr>
        <p:spPr>
          <a:xfrm>
            <a:off x="5246557" y="4594485"/>
            <a:ext cx="1023257" cy="74201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5499DEA7-F506-3D02-4B6A-A6DA61325534}"/>
              </a:ext>
            </a:extLst>
          </p:cNvPr>
          <p:cNvSpPr/>
          <p:nvPr/>
        </p:nvSpPr>
        <p:spPr>
          <a:xfrm>
            <a:off x="3660098" y="2970550"/>
            <a:ext cx="1586459" cy="113665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D5FADFFB-E0D7-D6F7-B913-EC38E30681FC}"/>
              </a:ext>
            </a:extLst>
          </p:cNvPr>
          <p:cNvGrpSpPr/>
          <p:nvPr/>
        </p:nvGrpSpPr>
        <p:grpSpPr>
          <a:xfrm>
            <a:off x="7055765" y="5336498"/>
            <a:ext cx="1811787" cy="954034"/>
            <a:chOff x="7055765" y="5336498"/>
            <a:chExt cx="1811787" cy="954034"/>
          </a:xfrm>
        </p:grpSpPr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D9B930A3-D8FA-502B-C33E-02EAB0C0FD8F}"/>
                </a:ext>
              </a:extLst>
            </p:cNvPr>
            <p:cNvSpPr txBox="1"/>
            <p:nvPr/>
          </p:nvSpPr>
          <p:spPr>
            <a:xfrm>
              <a:off x="7102549" y="5828867"/>
              <a:ext cx="172745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C00000"/>
                  </a:solidFill>
                </a:rPr>
                <a:t>Ubiquitin-Proteasome System</a:t>
              </a:r>
            </a:p>
          </p:txBody>
        </p:sp>
        <p:sp>
          <p:nvSpPr>
            <p:cNvPr id="10" name="Ovale 9">
              <a:extLst>
                <a:ext uri="{FF2B5EF4-FFF2-40B4-BE49-F238E27FC236}">
                  <a16:creationId xmlns:a16="http://schemas.microsoft.com/office/drawing/2014/main" id="{DB87B066-07E7-DE68-FE14-5BFA7EDAEF97}"/>
                </a:ext>
              </a:extLst>
            </p:cNvPr>
            <p:cNvSpPr/>
            <p:nvPr/>
          </p:nvSpPr>
          <p:spPr>
            <a:xfrm>
              <a:off x="7055765" y="5336498"/>
              <a:ext cx="1811787" cy="954034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784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766DC-1E37-0BAE-AC62-3F73CC996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BBA56C4B-3F49-574A-299E-EED50D3CE976}"/>
              </a:ext>
            </a:extLst>
          </p:cNvPr>
          <p:cNvSpPr/>
          <p:nvPr/>
        </p:nvSpPr>
        <p:spPr>
          <a:xfrm>
            <a:off x="0" y="0"/>
            <a:ext cx="12192000" cy="113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1AED44D-DD01-8EB7-B26B-11132C1F3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0"/>
            <a:ext cx="98885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75358C5D-46C4-E179-E7B6-65A0BCAEFAF3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Allen SL et al. 2026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A91E7E1-439A-27DE-59DE-B49C4663556E}"/>
              </a:ext>
            </a:extLst>
          </p:cNvPr>
          <p:cNvSpPr/>
          <p:nvPr/>
        </p:nvSpPr>
        <p:spPr>
          <a:xfrm>
            <a:off x="2663372" y="108857"/>
            <a:ext cx="1364342" cy="54156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390E5CBB-23EB-E107-2D83-0C7F947540D6}"/>
              </a:ext>
            </a:extLst>
          </p:cNvPr>
          <p:cNvSpPr/>
          <p:nvPr/>
        </p:nvSpPr>
        <p:spPr>
          <a:xfrm>
            <a:off x="5123829" y="108857"/>
            <a:ext cx="3438280" cy="11637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Primary bile acids</a:t>
            </a:r>
          </a:p>
          <a:p>
            <a:pPr marL="285750" indent="-285750">
              <a:buFontTx/>
              <a:buChar char="-"/>
            </a:pPr>
            <a:r>
              <a:rPr lang="en-US" sz="2000" b="1" dirty="0"/>
              <a:t>Cholic acid</a:t>
            </a:r>
          </a:p>
          <a:p>
            <a:pPr marL="285750" indent="-285750">
              <a:buFontTx/>
              <a:buChar char="-"/>
            </a:pPr>
            <a:r>
              <a:rPr lang="en-US" sz="2000" b="1" dirty="0"/>
              <a:t>Chenodeoxycholic acid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8CC6638-11D0-EF33-31FB-04672E5AF1B4}"/>
              </a:ext>
            </a:extLst>
          </p:cNvPr>
          <p:cNvSpPr/>
          <p:nvPr/>
        </p:nvSpPr>
        <p:spPr>
          <a:xfrm>
            <a:off x="8562109" y="108857"/>
            <a:ext cx="3438280" cy="116378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Secondary bile acids</a:t>
            </a:r>
          </a:p>
          <a:p>
            <a:pPr marL="285750" indent="-285750">
              <a:buFontTx/>
              <a:buChar char="-"/>
            </a:pPr>
            <a:r>
              <a:rPr lang="en-US" sz="2000" b="1" dirty="0"/>
              <a:t>Deoxycholic acid</a:t>
            </a:r>
          </a:p>
          <a:p>
            <a:pPr marL="285750" indent="-285750">
              <a:buFontTx/>
              <a:buChar char="-"/>
            </a:pPr>
            <a:r>
              <a:rPr lang="en-US" sz="2000" b="1" dirty="0"/>
              <a:t>Lithocholic acid</a:t>
            </a:r>
          </a:p>
        </p:txBody>
      </p:sp>
    </p:spTree>
    <p:extLst>
      <p:ext uri="{BB962C8B-B14F-4D97-AF65-F5344CB8AC3E}">
        <p14:creationId xmlns:p14="http://schemas.microsoft.com/office/powerpoint/2010/main" val="101196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97470-A01D-0CE5-24DF-A58AD96D2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41801736-7322-3BA6-F9EB-CDA36BA64473}"/>
              </a:ext>
            </a:extLst>
          </p:cNvPr>
          <p:cNvSpPr/>
          <p:nvPr/>
        </p:nvSpPr>
        <p:spPr>
          <a:xfrm>
            <a:off x="0" y="0"/>
            <a:ext cx="12192000" cy="1136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F6C51445-4FE3-C3EF-98CA-DF9041117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146" y="0"/>
            <a:ext cx="7391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EB065D9-EB78-1D12-D9EB-A60F2899CC31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Allen SL et al. 2026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32F3558C-6BCE-5819-79FA-35A7AC8C777B}"/>
              </a:ext>
            </a:extLst>
          </p:cNvPr>
          <p:cNvSpPr/>
          <p:nvPr/>
        </p:nvSpPr>
        <p:spPr>
          <a:xfrm>
            <a:off x="3128669" y="203199"/>
            <a:ext cx="1238377" cy="84182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005D79BD-D5CF-837D-D68A-1FFF8869F453}"/>
              </a:ext>
            </a:extLst>
          </p:cNvPr>
          <p:cNvGrpSpPr/>
          <p:nvPr/>
        </p:nvGrpSpPr>
        <p:grpSpPr>
          <a:xfrm>
            <a:off x="8095311" y="3537379"/>
            <a:ext cx="4030359" cy="2650061"/>
            <a:chOff x="8095311" y="3537379"/>
            <a:chExt cx="4030359" cy="2650061"/>
          </a:xfrm>
        </p:grpSpPr>
        <p:pic>
          <p:nvPicPr>
            <p:cNvPr id="2050" name="Picture 2" descr="Scale icons set in flat style. Weight balance vector illustration on  isolated background. Equilibrium comparison sign business concept. 18753057  Vector Art at Vecteezy">
              <a:extLst>
                <a:ext uri="{FF2B5EF4-FFF2-40B4-BE49-F238E27FC236}">
                  <a16:creationId xmlns:a16="http://schemas.microsoft.com/office/drawing/2014/main" id="{397D2F3A-2111-8948-8600-6A05AA2666D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99" t="4111" r="20667" b="63778"/>
            <a:stretch>
              <a:fillRect/>
            </a:stretch>
          </p:blipFill>
          <p:spPr bwMode="auto">
            <a:xfrm>
              <a:off x="8600696" y="4401084"/>
              <a:ext cx="3300741" cy="1786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1720D554-3C65-1DA1-9980-C2C424300120}"/>
                </a:ext>
              </a:extLst>
            </p:cNvPr>
            <p:cNvSpPr txBox="1"/>
            <p:nvPr/>
          </p:nvSpPr>
          <p:spPr>
            <a:xfrm>
              <a:off x="10472130" y="3537379"/>
              <a:ext cx="1653540" cy="777240"/>
            </a:xfrm>
            <a:prstGeom prst="rect">
              <a:avLst/>
            </a:prstGeom>
            <a:solidFill>
              <a:srgbClr val="00B050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t-IT"/>
              </a:defPPr>
              <a:lvl1pPr algn="ctr">
                <a:defRPr b="1"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2200" dirty="0"/>
                <a:t>MUSCLE SYNTESIS</a:t>
              </a:r>
            </a:p>
          </p:txBody>
        </p:sp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A7BFB444-1480-4A83-ED9D-D4F98CA7F3DB}"/>
                </a:ext>
              </a:extLst>
            </p:cNvPr>
            <p:cNvSpPr txBox="1"/>
            <p:nvPr/>
          </p:nvSpPr>
          <p:spPr>
            <a:xfrm>
              <a:off x="8095311" y="4380445"/>
              <a:ext cx="1965007" cy="777240"/>
            </a:xfrm>
            <a:prstGeom prst="rect">
              <a:avLst/>
            </a:prstGeom>
            <a:solidFill>
              <a:srgbClr val="C00000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t-IT"/>
              </a:defPPr>
              <a:lvl1pPr algn="ctr">
                <a:defRPr b="1"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sz="2200" dirty="0"/>
                <a:t>MUSCLE BREAKDOWN</a:t>
              </a:r>
            </a:p>
          </p:txBody>
        </p:sp>
      </p:grpSp>
      <p:sp>
        <p:nvSpPr>
          <p:cNvPr id="8" name="Rettangolo 7">
            <a:extLst>
              <a:ext uri="{FF2B5EF4-FFF2-40B4-BE49-F238E27FC236}">
                <a16:creationId xmlns:a16="http://schemas.microsoft.com/office/drawing/2014/main" id="{08C8A057-27C5-DF93-D780-1177CA9F2F5E}"/>
              </a:ext>
            </a:extLst>
          </p:cNvPr>
          <p:cNvSpPr/>
          <p:nvPr/>
        </p:nvSpPr>
        <p:spPr>
          <a:xfrm>
            <a:off x="6438237" y="316585"/>
            <a:ext cx="2466077" cy="61505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Lipopolysaccharide</a:t>
            </a:r>
          </a:p>
        </p:txBody>
      </p:sp>
    </p:spTree>
    <p:extLst>
      <p:ext uri="{BB962C8B-B14F-4D97-AF65-F5344CB8AC3E}">
        <p14:creationId xmlns:p14="http://schemas.microsoft.com/office/powerpoint/2010/main" val="64968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A3D43-B942-2AE7-9860-263C2B9D8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E9483BB-EEC0-0A59-2829-48E338D7737C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>Role of the gut in the pathogenesis of sarcopenia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Cirrhosis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Cancer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3EE8C459-1311-68EB-2E67-9BA1FE059F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74B2278E-65DA-D7D4-726A-60511663235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2331A294-773E-5E56-AB05-CE30140F0D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  <p:pic>
        <p:nvPicPr>
          <p:cNvPr id="2050" name="Picture 2" descr="320+ Inflammatory Bowel Disease Stock Illustrations, Royalty-Free Vector  Graphics &amp; Clip Art - iStock | Inflammatory bowel disease children">
            <a:extLst>
              <a:ext uri="{FF2B5EF4-FFF2-40B4-BE49-F238E27FC236}">
                <a16:creationId xmlns:a16="http://schemas.microsoft.com/office/drawing/2014/main" id="{C4649442-8315-D551-1EC0-B9F2B648F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631" y="2876901"/>
            <a:ext cx="3390974" cy="226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54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9027-5531-E29E-5595-DD84C55DF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BDD45EF1-8F26-17C4-595D-013EE92B85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089" t="11253" r="14499" b="4465"/>
          <a:stretch>
            <a:fillRect/>
          </a:stretch>
        </p:blipFill>
        <p:spPr>
          <a:xfrm>
            <a:off x="2165757" y="956345"/>
            <a:ext cx="7860485" cy="5780016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4F5B416B-3D42-F555-55DA-1A2B3B39DD8E}"/>
              </a:ext>
            </a:extLst>
          </p:cNvPr>
          <p:cNvSpPr/>
          <p:nvPr/>
        </p:nvSpPr>
        <p:spPr>
          <a:xfrm>
            <a:off x="1808629" y="5459506"/>
            <a:ext cx="2299447" cy="13984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CC921EA-6520-86CA-9C1A-45A68C567BDF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Nardone OM et al. 2021</a:t>
            </a:r>
          </a:p>
        </p:txBody>
      </p:sp>
    </p:spTree>
    <p:extLst>
      <p:ext uri="{BB962C8B-B14F-4D97-AF65-F5344CB8AC3E}">
        <p14:creationId xmlns:p14="http://schemas.microsoft.com/office/powerpoint/2010/main" val="351909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93643-882B-0C0B-AD7B-E8B263085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4E8847E-AE82-491A-BCDD-A1AAF42502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946" t="32387" r="19023" b="16247"/>
          <a:stretch>
            <a:fillRect/>
          </a:stretch>
        </p:blipFill>
        <p:spPr>
          <a:xfrm>
            <a:off x="3356489" y="1730376"/>
            <a:ext cx="8835511" cy="504021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6345E99-C392-E14A-9A2E-6B86C49B6388}"/>
              </a:ext>
            </a:extLst>
          </p:cNvPr>
          <p:cNvSpPr txBox="1"/>
          <p:nvPr/>
        </p:nvSpPr>
        <p:spPr>
          <a:xfrm>
            <a:off x="350025" y="1589335"/>
            <a:ext cx="47733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1173"/>
                </a:solidFill>
              </a:rPr>
              <a:t>Proinflammatory cytokines: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171173"/>
                </a:solidFill>
              </a:rPr>
              <a:t>TNF-alfa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171173"/>
                </a:solidFill>
              </a:rPr>
              <a:t>IL-6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171173"/>
                </a:solidFill>
              </a:rPr>
              <a:t>IL-1beta</a:t>
            </a:r>
          </a:p>
          <a:p>
            <a:pPr marL="457200" indent="-457200">
              <a:buFontTx/>
              <a:buChar char="-"/>
            </a:pPr>
            <a:endParaRPr lang="en-US" sz="2800" dirty="0">
              <a:solidFill>
                <a:srgbClr val="171173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A3C639B-9318-E0D5-4231-2E14B837AE0D}"/>
              </a:ext>
            </a:extLst>
          </p:cNvPr>
          <p:cNvSpPr txBox="1"/>
          <p:nvPr/>
        </p:nvSpPr>
        <p:spPr>
          <a:xfrm>
            <a:off x="25229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Troisi S et al. 2025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7B55A5A-76B7-13E7-CF81-F3979AC3CF10}"/>
              </a:ext>
            </a:extLst>
          </p:cNvPr>
          <p:cNvSpPr txBox="1"/>
          <p:nvPr/>
        </p:nvSpPr>
        <p:spPr>
          <a:xfrm>
            <a:off x="5123331" y="3196512"/>
            <a:ext cx="1336431" cy="646331"/>
          </a:xfrm>
          <a:prstGeom prst="rect">
            <a:avLst/>
          </a:prstGeom>
          <a:solidFill>
            <a:srgbClr val="4871B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mTOR inhibition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47D9152-DAAA-5A69-F519-D3B2EB130EB8}"/>
              </a:ext>
            </a:extLst>
          </p:cNvPr>
          <p:cNvSpPr txBox="1"/>
          <p:nvPr/>
        </p:nvSpPr>
        <p:spPr>
          <a:xfrm>
            <a:off x="7438145" y="2501772"/>
            <a:ext cx="1684661" cy="923330"/>
          </a:xfrm>
          <a:prstGeom prst="rect">
            <a:avLst/>
          </a:prstGeom>
          <a:solidFill>
            <a:srgbClr val="4871B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Mitochondrial oxidative stress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74FF78D-F804-89EB-CD21-90DA42DB0D8E}"/>
              </a:ext>
            </a:extLst>
          </p:cNvPr>
          <p:cNvSpPr txBox="1"/>
          <p:nvPr/>
        </p:nvSpPr>
        <p:spPr>
          <a:xfrm>
            <a:off x="8701266" y="4946771"/>
            <a:ext cx="1431872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Protein breakdown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B4EE927-5B57-E987-C6D8-9555576E124A}"/>
              </a:ext>
            </a:extLst>
          </p:cNvPr>
          <p:cNvSpPr txBox="1"/>
          <p:nvPr/>
        </p:nvSpPr>
        <p:spPr>
          <a:xfrm>
            <a:off x="7145443" y="4797916"/>
            <a:ext cx="1431872" cy="9233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Reduced protein synthesis</a:t>
            </a: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AE5D8BBF-FECE-7FBB-2F75-FEDA85CA606A}"/>
              </a:ext>
            </a:extLst>
          </p:cNvPr>
          <p:cNvCxnSpPr>
            <a:cxnSpLocks/>
          </p:cNvCxnSpPr>
          <p:nvPr/>
        </p:nvCxnSpPr>
        <p:spPr>
          <a:xfrm>
            <a:off x="8921163" y="4218534"/>
            <a:ext cx="440804" cy="646331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D45B3EA-CE6C-D620-BE4F-DDDC495355C4}"/>
              </a:ext>
            </a:extLst>
          </p:cNvPr>
          <p:cNvSpPr txBox="1"/>
          <p:nvPr/>
        </p:nvSpPr>
        <p:spPr>
          <a:xfrm>
            <a:off x="10207840" y="3836104"/>
            <a:ext cx="1684661" cy="923330"/>
          </a:xfrm>
          <a:prstGeom prst="rect">
            <a:avLst/>
          </a:prstGeom>
          <a:solidFill>
            <a:srgbClr val="4871B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JAK/STAT pathway activation</a:t>
            </a:r>
          </a:p>
        </p:txBody>
      </p:sp>
    </p:spTree>
    <p:extLst>
      <p:ext uri="{BB962C8B-B14F-4D97-AF65-F5344CB8AC3E}">
        <p14:creationId xmlns:p14="http://schemas.microsoft.com/office/powerpoint/2010/main" val="119571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6" grpId="0" animBg="1"/>
      <p:bldP spid="7" grpId="0" animBg="1"/>
      <p:bldP spid="8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4C5E3-D5D1-1239-DE58-0C74878FF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C2BC7C18-6A76-FBB5-A956-0B841E2000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529" t="50245" r="14158" b="33738"/>
          <a:stretch>
            <a:fillRect/>
          </a:stretch>
        </p:blipFill>
        <p:spPr>
          <a:xfrm>
            <a:off x="284017" y="1547446"/>
            <a:ext cx="6869406" cy="102857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F73401D-8D76-8DEA-165B-AE8414CDDF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090" t="21698" r="42405" b="21618"/>
          <a:stretch>
            <a:fillRect/>
          </a:stretch>
        </p:blipFill>
        <p:spPr>
          <a:xfrm>
            <a:off x="2653083" y="2894727"/>
            <a:ext cx="3720493" cy="3914151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A69E37E-A47B-BA1D-2FCF-083AC3CC1A11}"/>
              </a:ext>
            </a:extLst>
          </p:cNvPr>
          <p:cNvSpPr txBox="1"/>
          <p:nvPr/>
        </p:nvSpPr>
        <p:spPr>
          <a:xfrm>
            <a:off x="281355" y="2586950"/>
            <a:ext cx="3228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Pizzoferrato M et al.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0989BA10-65F8-ECDB-6CF1-41DE3FE747E7}"/>
              </a:ext>
            </a:extLst>
          </p:cNvPr>
          <p:cNvGrpSpPr/>
          <p:nvPr/>
        </p:nvGrpSpPr>
        <p:grpSpPr>
          <a:xfrm>
            <a:off x="382164" y="1069464"/>
            <a:ext cx="2142987" cy="441963"/>
            <a:chOff x="382164" y="1069464"/>
            <a:chExt cx="2142987" cy="441963"/>
          </a:xfrm>
        </p:grpSpPr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0F7E54C3-8967-F112-4041-92AA1C3CC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4809" t="25128" r="64131" b="65538"/>
            <a:stretch>
              <a:fillRect/>
            </a:stretch>
          </p:blipFill>
          <p:spPr>
            <a:xfrm>
              <a:off x="382164" y="1069464"/>
              <a:ext cx="1495874" cy="441963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5C52813F-F52C-4A87-B99E-01088DCA06DA}"/>
                </a:ext>
              </a:extLst>
            </p:cNvPr>
            <p:cNvSpPr txBox="1"/>
            <p:nvPr/>
          </p:nvSpPr>
          <p:spPr>
            <a:xfrm>
              <a:off x="1846384" y="1108208"/>
              <a:ext cx="6787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2B4628"/>
                  </a:solidFill>
                </a:rPr>
                <a:t>2019</a:t>
              </a:r>
            </a:p>
          </p:txBody>
        </p:sp>
      </p:grpSp>
      <p:pic>
        <p:nvPicPr>
          <p:cNvPr id="18" name="Immagine 17">
            <a:extLst>
              <a:ext uri="{FF2B5EF4-FFF2-40B4-BE49-F238E27FC236}">
                <a16:creationId xmlns:a16="http://schemas.microsoft.com/office/drawing/2014/main" id="{86EC1AA4-CA7D-724A-DBB9-57AE55600FB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28" t="20563" r="42731" b="18796"/>
          <a:stretch>
            <a:fillRect/>
          </a:stretch>
        </p:blipFill>
        <p:spPr>
          <a:xfrm>
            <a:off x="7121280" y="2894727"/>
            <a:ext cx="3877827" cy="3819990"/>
          </a:xfrm>
          <a:prstGeom prst="rect">
            <a:avLst/>
          </a:prstGeom>
        </p:spPr>
      </p:pic>
      <p:grpSp>
        <p:nvGrpSpPr>
          <p:cNvPr id="23" name="Gruppo 22">
            <a:extLst>
              <a:ext uri="{FF2B5EF4-FFF2-40B4-BE49-F238E27FC236}">
                <a16:creationId xmlns:a16="http://schemas.microsoft.com/office/drawing/2014/main" id="{4F5AC0B6-F756-64A3-7701-E3AF415F4CC4}"/>
              </a:ext>
            </a:extLst>
          </p:cNvPr>
          <p:cNvGrpSpPr/>
          <p:nvPr/>
        </p:nvGrpSpPr>
        <p:grpSpPr>
          <a:xfrm>
            <a:off x="3646534" y="4477086"/>
            <a:ext cx="2284472" cy="1985557"/>
            <a:chOff x="3478041" y="3839227"/>
            <a:chExt cx="2284472" cy="1963179"/>
          </a:xfrm>
        </p:grpSpPr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6F39C5F8-D6B5-5A0C-8A82-790738A7E1E0}"/>
                </a:ext>
              </a:extLst>
            </p:cNvPr>
            <p:cNvSpPr txBox="1"/>
            <p:nvPr/>
          </p:nvSpPr>
          <p:spPr>
            <a:xfrm>
              <a:off x="3478041" y="3839227"/>
              <a:ext cx="2284472" cy="373998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Low Skeletal Mass</a:t>
              </a:r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1DAE597F-C5E7-884B-BD64-41CFF32D2114}"/>
                </a:ext>
              </a:extLst>
            </p:cNvPr>
            <p:cNvSpPr/>
            <p:nvPr/>
          </p:nvSpPr>
          <p:spPr>
            <a:xfrm>
              <a:off x="4327525" y="4430806"/>
              <a:ext cx="587375" cy="1371600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48BB62E2-9BCE-E24A-9EE0-04BE0233B1D1}"/>
                </a:ext>
              </a:extLst>
            </p:cNvPr>
            <p:cNvSpPr/>
            <p:nvPr/>
          </p:nvSpPr>
          <p:spPr>
            <a:xfrm>
              <a:off x="4302124" y="4213225"/>
              <a:ext cx="636307" cy="4971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36%</a:t>
              </a:r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E4E1E2B5-AF19-68E4-F074-B371977000CE}"/>
              </a:ext>
            </a:extLst>
          </p:cNvPr>
          <p:cNvGrpSpPr/>
          <p:nvPr/>
        </p:nvGrpSpPr>
        <p:grpSpPr>
          <a:xfrm>
            <a:off x="8128991" y="3547374"/>
            <a:ext cx="2512919" cy="2915269"/>
            <a:chOff x="3363817" y="3024743"/>
            <a:chExt cx="2512919" cy="2777663"/>
          </a:xfrm>
        </p:grpSpPr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B2E5884-A010-3FFC-F3F1-9D252AFBA227}"/>
                </a:ext>
              </a:extLst>
            </p:cNvPr>
            <p:cNvSpPr txBox="1"/>
            <p:nvPr/>
          </p:nvSpPr>
          <p:spPr>
            <a:xfrm>
              <a:off x="3363817" y="3024743"/>
              <a:ext cx="2512919" cy="369332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Increased Asthenia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E8EF8906-D21C-CC3A-DFC9-DAAD7116A173}"/>
                </a:ext>
              </a:extLst>
            </p:cNvPr>
            <p:cNvSpPr/>
            <p:nvPr/>
          </p:nvSpPr>
          <p:spPr>
            <a:xfrm>
              <a:off x="4327525" y="3891268"/>
              <a:ext cx="587375" cy="1911138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02DFC7B9-68FF-5033-6301-81CD22C2F1DE}"/>
                </a:ext>
              </a:extLst>
            </p:cNvPr>
            <p:cNvSpPr/>
            <p:nvPr/>
          </p:nvSpPr>
          <p:spPr>
            <a:xfrm>
              <a:off x="4302124" y="3394075"/>
              <a:ext cx="636307" cy="4971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65%</a:t>
              </a:r>
            </a:p>
          </p:txBody>
        </p:sp>
      </p:grp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1C9D410F-868C-2A7C-6A87-636267C59383}"/>
              </a:ext>
            </a:extLst>
          </p:cNvPr>
          <p:cNvGrpSpPr/>
          <p:nvPr/>
        </p:nvGrpSpPr>
        <p:grpSpPr>
          <a:xfrm>
            <a:off x="7153423" y="1069463"/>
            <a:ext cx="4972390" cy="1769949"/>
            <a:chOff x="7153423" y="1069463"/>
            <a:chExt cx="4972390" cy="1769949"/>
          </a:xfrm>
        </p:grpSpPr>
        <p:sp>
          <p:nvSpPr>
            <p:cNvPr id="2" name="CasellaDiTesto 1">
              <a:extLst>
                <a:ext uri="{FF2B5EF4-FFF2-40B4-BE49-F238E27FC236}">
                  <a16:creationId xmlns:a16="http://schemas.microsoft.com/office/drawing/2014/main" id="{57406DDD-1E7C-6A75-3037-5F7DB11504B6}"/>
                </a:ext>
              </a:extLst>
            </p:cNvPr>
            <p:cNvSpPr txBox="1"/>
            <p:nvPr/>
          </p:nvSpPr>
          <p:spPr>
            <a:xfrm>
              <a:off x="7153423" y="1069463"/>
              <a:ext cx="4970585" cy="1737237"/>
            </a:xfrm>
            <a:prstGeom prst="rect">
              <a:avLst/>
            </a:prstGeom>
            <a:solidFill>
              <a:srgbClr val="4871B7"/>
            </a:solidFill>
          </p:spPr>
          <p:txBody>
            <a:bodyPr wrap="square" rtlCol="0">
              <a:noAutofit/>
            </a:bodyPr>
            <a:lstStyle/>
            <a:p>
              <a:r>
                <a:rPr lang="en-US" sz="2100" b="1" dirty="0">
                  <a:solidFill>
                    <a:schemeClr val="bg1"/>
                  </a:solidFill>
                </a:rPr>
                <a:t>Higher prevalence in CD (about 50%):</a:t>
              </a:r>
            </a:p>
            <a:p>
              <a:pPr marL="285750" indent="-285750">
                <a:buFontTx/>
                <a:buChar char="-"/>
              </a:pPr>
              <a:r>
                <a:rPr lang="en-US" sz="2100" b="1" dirty="0">
                  <a:solidFill>
                    <a:schemeClr val="bg1"/>
                  </a:solidFill>
                </a:rPr>
                <a:t>Extensive small bowel involvement</a:t>
              </a:r>
            </a:p>
            <a:p>
              <a:pPr marL="285750" indent="-285750">
                <a:buFontTx/>
                <a:buChar char="-"/>
              </a:pPr>
              <a:r>
                <a:rPr lang="en-US" sz="2100" b="1" dirty="0">
                  <a:solidFill>
                    <a:schemeClr val="bg1"/>
                  </a:solidFill>
                </a:rPr>
                <a:t>Chronic malnutrition</a:t>
              </a:r>
            </a:p>
            <a:p>
              <a:pPr marL="285750" indent="-285750">
                <a:buFontTx/>
                <a:buChar char="-"/>
              </a:pPr>
              <a:r>
                <a:rPr lang="en-US" sz="2100" b="1" dirty="0">
                  <a:solidFill>
                    <a:schemeClr val="bg1"/>
                  </a:solidFill>
                </a:rPr>
                <a:t>Systemic inflammation</a:t>
              </a:r>
            </a:p>
          </p:txBody>
        </p:sp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0D74227E-1915-D95B-A5D7-DF3B1D3F648B}"/>
                </a:ext>
              </a:extLst>
            </p:cNvPr>
            <p:cNvSpPr txBox="1"/>
            <p:nvPr/>
          </p:nvSpPr>
          <p:spPr>
            <a:xfrm>
              <a:off x="9078374" y="2562413"/>
              <a:ext cx="304743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</a:rPr>
                <a:t>Ryan E et al. </a:t>
              </a:r>
              <a:r>
                <a:rPr lang="en-US" sz="1200" i="1" dirty="0" err="1">
                  <a:solidFill>
                    <a:schemeClr val="bg1"/>
                  </a:solidFill>
                </a:rPr>
                <a:t>Inflamm</a:t>
              </a:r>
              <a:r>
                <a:rPr lang="en-US" sz="1200" i="1" dirty="0">
                  <a:solidFill>
                    <a:schemeClr val="bg1"/>
                  </a:solidFill>
                </a:rPr>
                <a:t> Bowel Dis</a:t>
              </a:r>
              <a:r>
                <a:rPr lang="en-US" sz="1200" dirty="0">
                  <a:solidFill>
                    <a:schemeClr val="bg1"/>
                  </a:solidFill>
                </a:rPr>
                <a:t>. 2019</a:t>
              </a:r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0AF2E4C4-6121-CE53-3990-7FA3F69A9CC5}"/>
              </a:ext>
            </a:extLst>
          </p:cNvPr>
          <p:cNvGrpSpPr/>
          <p:nvPr/>
        </p:nvGrpSpPr>
        <p:grpSpPr>
          <a:xfrm>
            <a:off x="5262956" y="3429000"/>
            <a:ext cx="1597921" cy="723712"/>
            <a:chOff x="209550" y="3809385"/>
            <a:chExt cx="1597921" cy="723712"/>
          </a:xfrm>
        </p:grpSpPr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31BF218F-E369-3E32-9905-1891BCFD1291}"/>
                </a:ext>
              </a:extLst>
            </p:cNvPr>
            <p:cNvSpPr/>
            <p:nvPr/>
          </p:nvSpPr>
          <p:spPr>
            <a:xfrm>
              <a:off x="209550" y="3829050"/>
              <a:ext cx="241300" cy="222250"/>
            </a:xfrm>
            <a:prstGeom prst="rect">
              <a:avLst/>
            </a:prstGeom>
            <a:solidFill>
              <a:srgbClr val="F4F4F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DE843777-68C0-1E6C-6CCF-5CD398A1FAEE}"/>
                </a:ext>
              </a:extLst>
            </p:cNvPr>
            <p:cNvSpPr txBox="1"/>
            <p:nvPr/>
          </p:nvSpPr>
          <p:spPr>
            <a:xfrm>
              <a:off x="501327" y="3809385"/>
              <a:ext cx="12575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Normal ASMI</a:t>
              </a:r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1B59488-E5B2-3561-FAF7-57BE8E1E20E1}"/>
                </a:ext>
              </a:extLst>
            </p:cNvPr>
            <p:cNvSpPr/>
            <p:nvPr/>
          </p:nvSpPr>
          <p:spPr>
            <a:xfrm>
              <a:off x="209550" y="4244985"/>
              <a:ext cx="241300" cy="222250"/>
            </a:xfrm>
            <a:prstGeom prst="rect">
              <a:avLst/>
            </a:prstGeom>
            <a:solidFill>
              <a:srgbClr val="7C7C7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8A8D6DF3-D87F-CD40-D304-26186433FA39}"/>
                </a:ext>
              </a:extLst>
            </p:cNvPr>
            <p:cNvSpPr txBox="1"/>
            <p:nvPr/>
          </p:nvSpPr>
          <p:spPr>
            <a:xfrm>
              <a:off x="501326" y="4225320"/>
              <a:ext cx="13061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Reduced ASMI</a:t>
              </a:r>
            </a:p>
          </p:txBody>
        </p:sp>
      </p:grp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7598B25-D1B5-177D-B996-0BE40B807EBD}"/>
              </a:ext>
            </a:extLst>
          </p:cNvPr>
          <p:cNvSpPr txBox="1"/>
          <p:nvPr/>
        </p:nvSpPr>
        <p:spPr>
          <a:xfrm>
            <a:off x="298402" y="3364918"/>
            <a:ext cx="18899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127 IBD </a:t>
            </a:r>
          </a:p>
          <a:p>
            <a:pPr algn="ctr"/>
            <a:r>
              <a:rPr lang="en-US" sz="2400" dirty="0"/>
              <a:t>Patients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Sarcopenia assessed by DEXA or BIA</a:t>
            </a:r>
          </a:p>
        </p:txBody>
      </p:sp>
    </p:spTree>
    <p:extLst>
      <p:ext uri="{BB962C8B-B14F-4D97-AF65-F5344CB8AC3E}">
        <p14:creationId xmlns:p14="http://schemas.microsoft.com/office/powerpoint/2010/main" val="127957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DFDBB-3005-D3B7-EC78-B84A7BFC4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20B78CE6-C70B-8996-C203-D6264D26929E}"/>
              </a:ext>
            </a:extLst>
          </p:cNvPr>
          <p:cNvSpPr txBox="1"/>
          <p:nvPr/>
        </p:nvSpPr>
        <p:spPr>
          <a:xfrm>
            <a:off x="2128684" y="1158460"/>
            <a:ext cx="7934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Sarcopenia in IBD: </a:t>
            </a:r>
            <a:r>
              <a:rPr lang="en-US" sz="2400" b="1" i="1" dirty="0"/>
              <a:t>not only during active disease…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A7340E1-63DC-3FD6-47B8-4CB0DBF58C2C}"/>
              </a:ext>
            </a:extLst>
          </p:cNvPr>
          <p:cNvSpPr txBox="1"/>
          <p:nvPr/>
        </p:nvSpPr>
        <p:spPr>
          <a:xfrm>
            <a:off x="648929" y="3585747"/>
            <a:ext cx="843607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344 patients (mean age 49 </a:t>
            </a:r>
            <a:r>
              <a:rPr lang="en-US" sz="2400" dirty="0" err="1"/>
              <a:t>yo</a:t>
            </a:r>
            <a:r>
              <a:rPr lang="en-US" sz="2400" dirty="0"/>
              <a:t>; 64% UC 36% CD) 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Sarcopenia defined according to EWSGOP2</a:t>
            </a:r>
          </a:p>
          <a:p>
            <a:r>
              <a:rPr lang="en-US" sz="2400" b="1" dirty="0"/>
              <a:t>31%</a:t>
            </a:r>
            <a:r>
              <a:rPr lang="en-US" sz="2400" dirty="0"/>
              <a:t> probable sarcopenia</a:t>
            </a:r>
          </a:p>
          <a:p>
            <a:r>
              <a:rPr lang="en-US" sz="2400" b="1" dirty="0"/>
              <a:t>10%</a:t>
            </a:r>
            <a:r>
              <a:rPr lang="en-US" sz="2400" dirty="0"/>
              <a:t> defined sarcopenia (</a:t>
            </a:r>
            <a:r>
              <a:rPr lang="en-US" sz="2400" b="1" dirty="0"/>
              <a:t>3% severe</a:t>
            </a:r>
            <a:r>
              <a:rPr lang="en-US" sz="2400" dirty="0"/>
              <a:t>)</a:t>
            </a:r>
          </a:p>
        </p:txBody>
      </p:sp>
      <p:sp>
        <p:nvSpPr>
          <p:cNvPr id="15" name="Parentesi graffa chiusa 14">
            <a:extLst>
              <a:ext uri="{FF2B5EF4-FFF2-40B4-BE49-F238E27FC236}">
                <a16:creationId xmlns:a16="http://schemas.microsoft.com/office/drawing/2014/main" id="{87539378-64EC-D77D-3327-989C75A674B4}"/>
              </a:ext>
            </a:extLst>
          </p:cNvPr>
          <p:cNvSpPr/>
          <p:nvPr/>
        </p:nvSpPr>
        <p:spPr>
          <a:xfrm>
            <a:off x="5729749" y="4490649"/>
            <a:ext cx="464574" cy="766916"/>
          </a:xfrm>
          <a:prstGeom prst="rightBrace">
            <a:avLst/>
          </a:prstGeom>
          <a:ln w="38100">
            <a:solidFill>
              <a:srgbClr val="17117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45F0329A-7A72-C707-913A-77F16DCA9DE2}"/>
              </a:ext>
            </a:extLst>
          </p:cNvPr>
          <p:cNvSpPr txBox="1"/>
          <p:nvPr/>
        </p:nvSpPr>
        <p:spPr>
          <a:xfrm>
            <a:off x="6091084" y="4643274"/>
            <a:ext cx="1246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41%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6139F64-5B10-F6E7-5C2A-98EB2F81F85D}"/>
              </a:ext>
            </a:extLst>
          </p:cNvPr>
          <p:cNvSpPr txBox="1"/>
          <p:nvPr/>
        </p:nvSpPr>
        <p:spPr>
          <a:xfrm>
            <a:off x="2086900" y="5901295"/>
            <a:ext cx="2367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9% underweight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17D8F0D6-BE31-6CFC-87E3-7F5F34922F34}"/>
              </a:ext>
            </a:extLst>
          </p:cNvPr>
          <p:cNvSpPr txBox="1"/>
          <p:nvPr/>
        </p:nvSpPr>
        <p:spPr>
          <a:xfrm>
            <a:off x="5530645" y="5901295"/>
            <a:ext cx="2367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45% normal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D64B711-E346-F668-2F80-8F870DE4F26D}"/>
              </a:ext>
            </a:extLst>
          </p:cNvPr>
          <p:cNvSpPr txBox="1"/>
          <p:nvPr/>
        </p:nvSpPr>
        <p:spPr>
          <a:xfrm>
            <a:off x="8347587" y="5901295"/>
            <a:ext cx="3431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46% overweight/obese</a:t>
            </a:r>
          </a:p>
        </p:txBody>
      </p: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4B8CEF95-C799-487D-245A-9B986E78CF5B}"/>
              </a:ext>
            </a:extLst>
          </p:cNvPr>
          <p:cNvGrpSpPr/>
          <p:nvPr/>
        </p:nvGrpSpPr>
        <p:grpSpPr>
          <a:xfrm>
            <a:off x="3259394" y="5104939"/>
            <a:ext cx="6803922" cy="697222"/>
            <a:chOff x="3259394" y="5104939"/>
            <a:chExt cx="6803922" cy="697222"/>
          </a:xfrm>
        </p:grpSpPr>
        <p:cxnSp>
          <p:nvCxnSpPr>
            <p:cNvPr id="19" name="Connettore diritto 18">
              <a:extLst>
                <a:ext uri="{FF2B5EF4-FFF2-40B4-BE49-F238E27FC236}">
                  <a16:creationId xmlns:a16="http://schemas.microsoft.com/office/drawing/2014/main" id="{AE44BB35-EBE3-6B0D-A4CD-A14D0C329F22}"/>
                </a:ext>
              </a:extLst>
            </p:cNvPr>
            <p:cNvCxnSpPr>
              <a:stCxn id="17" idx="2"/>
            </p:cNvCxnSpPr>
            <p:nvPr/>
          </p:nvCxnSpPr>
          <p:spPr>
            <a:xfrm>
              <a:off x="6714204" y="5104939"/>
              <a:ext cx="3686" cy="457144"/>
            </a:xfrm>
            <a:prstGeom prst="line">
              <a:avLst/>
            </a:prstGeom>
            <a:ln w="38100">
              <a:solidFill>
                <a:srgbClr val="1711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079BEF4F-75AE-0846-3C18-0614A4246F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59394" y="5426836"/>
              <a:ext cx="6803922" cy="15175"/>
            </a:xfrm>
            <a:prstGeom prst="line">
              <a:avLst/>
            </a:prstGeom>
            <a:ln w="38100">
              <a:solidFill>
                <a:srgbClr val="1711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481B0CAF-5E9D-B559-EA8B-BDECDBBEE249}"/>
                </a:ext>
              </a:extLst>
            </p:cNvPr>
            <p:cNvCxnSpPr>
              <a:cxnSpLocks/>
            </p:cNvCxnSpPr>
            <p:nvPr/>
          </p:nvCxnSpPr>
          <p:spPr>
            <a:xfrm>
              <a:off x="3259394" y="5426836"/>
              <a:ext cx="0" cy="354387"/>
            </a:xfrm>
            <a:prstGeom prst="line">
              <a:avLst/>
            </a:prstGeom>
            <a:ln w="38100">
              <a:solidFill>
                <a:srgbClr val="1711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06F2BBC-8570-36D3-3E4B-A3186FCE214E}"/>
                </a:ext>
              </a:extLst>
            </p:cNvPr>
            <p:cNvCxnSpPr>
              <a:cxnSpLocks/>
            </p:cNvCxnSpPr>
            <p:nvPr/>
          </p:nvCxnSpPr>
          <p:spPr>
            <a:xfrm>
              <a:off x="10063316" y="5447774"/>
              <a:ext cx="0" cy="354387"/>
            </a:xfrm>
            <a:prstGeom prst="line">
              <a:avLst/>
            </a:prstGeom>
            <a:ln w="38100">
              <a:solidFill>
                <a:srgbClr val="1711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diritto 30">
              <a:extLst>
                <a:ext uri="{FF2B5EF4-FFF2-40B4-BE49-F238E27FC236}">
                  <a16:creationId xmlns:a16="http://schemas.microsoft.com/office/drawing/2014/main" id="{A04FBF67-B269-CE0A-37D4-6FBEEBC9D423}"/>
                </a:ext>
              </a:extLst>
            </p:cNvPr>
            <p:cNvCxnSpPr>
              <a:cxnSpLocks/>
            </p:cNvCxnSpPr>
            <p:nvPr/>
          </p:nvCxnSpPr>
          <p:spPr>
            <a:xfrm>
              <a:off x="6718845" y="5447774"/>
              <a:ext cx="0" cy="354387"/>
            </a:xfrm>
            <a:prstGeom prst="line">
              <a:avLst/>
            </a:prstGeom>
            <a:ln w="38100">
              <a:solidFill>
                <a:srgbClr val="1711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9EA6D47-0832-BC66-0CE9-A52610215EF3}"/>
              </a:ext>
            </a:extLst>
          </p:cNvPr>
          <p:cNvSpPr txBox="1"/>
          <p:nvPr/>
        </p:nvSpPr>
        <p:spPr>
          <a:xfrm>
            <a:off x="8259991" y="6360579"/>
            <a:ext cx="3519054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SARCOPENIC OBESITY</a:t>
            </a:r>
          </a:p>
        </p:txBody>
      </p:sp>
      <p:grpSp>
        <p:nvGrpSpPr>
          <p:cNvPr id="40" name="Gruppo 39">
            <a:extLst>
              <a:ext uri="{FF2B5EF4-FFF2-40B4-BE49-F238E27FC236}">
                <a16:creationId xmlns:a16="http://schemas.microsoft.com/office/drawing/2014/main" id="{9D9B9777-4209-6A70-793B-F2502B456AF8}"/>
              </a:ext>
            </a:extLst>
          </p:cNvPr>
          <p:cNvGrpSpPr/>
          <p:nvPr/>
        </p:nvGrpSpPr>
        <p:grpSpPr>
          <a:xfrm>
            <a:off x="441430" y="1794674"/>
            <a:ext cx="7632536" cy="1692079"/>
            <a:chOff x="441430" y="1794674"/>
            <a:chExt cx="7632536" cy="1692079"/>
          </a:xfrm>
        </p:grpSpPr>
        <p:grpSp>
          <p:nvGrpSpPr>
            <p:cNvPr id="13" name="Gruppo 12">
              <a:extLst>
                <a:ext uri="{FF2B5EF4-FFF2-40B4-BE49-F238E27FC236}">
                  <a16:creationId xmlns:a16="http://schemas.microsoft.com/office/drawing/2014/main" id="{EBB3FADE-65FC-D221-8D30-E9A74623844D}"/>
                </a:ext>
              </a:extLst>
            </p:cNvPr>
            <p:cNvGrpSpPr/>
            <p:nvPr/>
          </p:nvGrpSpPr>
          <p:grpSpPr>
            <a:xfrm>
              <a:off x="441430" y="1794674"/>
              <a:ext cx="7632536" cy="1692079"/>
              <a:chOff x="155104" y="1713558"/>
              <a:chExt cx="7632536" cy="1692079"/>
            </a:xfrm>
          </p:grpSpPr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94778107-CC83-13F9-B56E-5D8B5D68D5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11434" t="34111" r="14371" b="49000"/>
              <a:stretch>
                <a:fillRect/>
              </a:stretch>
            </p:blipFill>
            <p:spPr>
              <a:xfrm>
                <a:off x="155104" y="1986644"/>
                <a:ext cx="7632536" cy="1158240"/>
              </a:xfrm>
              <a:prstGeom prst="rect">
                <a:avLst/>
              </a:prstGeom>
            </p:spPr>
          </p:pic>
          <p:sp>
            <p:nvSpPr>
              <p:cNvPr id="11" name="CasellaDiTesto 10">
                <a:extLst>
                  <a:ext uri="{FF2B5EF4-FFF2-40B4-BE49-F238E27FC236}">
                    <a16:creationId xmlns:a16="http://schemas.microsoft.com/office/drawing/2014/main" id="{883A65CD-FD86-BAF8-6756-B9782E81268D}"/>
                  </a:ext>
                </a:extLst>
              </p:cNvPr>
              <p:cNvSpPr txBox="1"/>
              <p:nvPr/>
            </p:nvSpPr>
            <p:spPr>
              <a:xfrm>
                <a:off x="281940" y="1713558"/>
                <a:ext cx="7269480" cy="369332"/>
              </a:xfrm>
              <a:prstGeom prst="rect">
                <a:avLst/>
              </a:prstGeom>
              <a:solidFill>
                <a:srgbClr val="02708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rgbClr val="FECA08"/>
                    </a:solidFill>
                  </a:rPr>
                  <a:t>European Journal of Gastroenterology &amp; Hepatology                           2021</a:t>
                </a:r>
              </a:p>
            </p:txBody>
          </p:sp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F516E4A4-A2E3-D3FB-59D0-5286CA2A18FC}"/>
                  </a:ext>
                </a:extLst>
              </p:cNvPr>
              <p:cNvSpPr txBox="1"/>
              <p:nvPr/>
            </p:nvSpPr>
            <p:spPr>
              <a:xfrm>
                <a:off x="213360" y="3097860"/>
                <a:ext cx="322853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Unal NG et al.</a:t>
                </a:r>
              </a:p>
            </p:txBody>
          </p:sp>
        </p:grpSp>
        <p:sp>
          <p:nvSpPr>
            <p:cNvPr id="34" name="Rettangolo 33">
              <a:extLst>
                <a:ext uri="{FF2B5EF4-FFF2-40B4-BE49-F238E27FC236}">
                  <a16:creationId xmlns:a16="http://schemas.microsoft.com/office/drawing/2014/main" id="{1FA23497-5BEE-6DFB-53B2-A4AF8DD86007}"/>
                </a:ext>
              </a:extLst>
            </p:cNvPr>
            <p:cNvSpPr/>
            <p:nvPr/>
          </p:nvSpPr>
          <p:spPr>
            <a:xfrm>
              <a:off x="499686" y="2826327"/>
              <a:ext cx="1615440" cy="369332"/>
            </a:xfrm>
            <a:prstGeom prst="rect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8" name="Immagine 37">
            <a:extLst>
              <a:ext uri="{FF2B5EF4-FFF2-40B4-BE49-F238E27FC236}">
                <a16:creationId xmlns:a16="http://schemas.microsoft.com/office/drawing/2014/main" id="{36756D0A-1128-F84D-CEA4-52B56137D9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8482" b="20027"/>
          <a:stretch>
            <a:fillRect/>
          </a:stretch>
        </p:blipFill>
        <p:spPr>
          <a:xfrm>
            <a:off x="8732993" y="1717964"/>
            <a:ext cx="3286787" cy="240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98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27" grpId="0"/>
      <p:bldP spid="28" grpId="0"/>
      <p:bldP spid="29" grpId="0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4CA93-AB1C-FC7B-3BDB-8AFA3D8A6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C7563E8-1FFA-6ED0-AC73-39A0AB8796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377" t="34345" r="20640" b="9629"/>
          <a:stretch>
            <a:fillRect/>
          </a:stretch>
        </p:blipFill>
        <p:spPr>
          <a:xfrm>
            <a:off x="5717309" y="2210747"/>
            <a:ext cx="5596812" cy="4647253"/>
          </a:xfrm>
          <a:prstGeom prst="rect">
            <a:avLst/>
          </a:prstGeom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5DE8878C-9076-8C31-E9BD-46EAD266DA04}"/>
              </a:ext>
            </a:extLst>
          </p:cNvPr>
          <p:cNvGrpSpPr/>
          <p:nvPr/>
        </p:nvGrpSpPr>
        <p:grpSpPr>
          <a:xfrm>
            <a:off x="277091" y="1069464"/>
            <a:ext cx="7758492" cy="1704696"/>
            <a:chOff x="277091" y="1069464"/>
            <a:chExt cx="7758492" cy="1704696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AEE33EC0-447E-1E98-80A1-D0AFDEB50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3712" t="41978" r="10943" b="44971"/>
            <a:stretch>
              <a:fillRect/>
            </a:stretch>
          </p:blipFill>
          <p:spPr>
            <a:xfrm>
              <a:off x="277091" y="1524000"/>
              <a:ext cx="7758492" cy="895923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A1F64B8A-745C-FEC2-4225-A83BD67D49AC}"/>
                </a:ext>
              </a:extLst>
            </p:cNvPr>
            <p:cNvGrpSpPr/>
            <p:nvPr/>
          </p:nvGrpSpPr>
          <p:grpSpPr>
            <a:xfrm>
              <a:off x="382164" y="1069464"/>
              <a:ext cx="2142987" cy="441963"/>
              <a:chOff x="382164" y="1069464"/>
              <a:chExt cx="2142987" cy="441963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685D7AF3-366F-1ADF-C1B0-FAED5C2850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4809" t="25128" r="64131" b="65538"/>
              <a:stretch>
                <a:fillRect/>
              </a:stretch>
            </p:blipFill>
            <p:spPr>
              <a:xfrm>
                <a:off x="382164" y="1069464"/>
                <a:ext cx="1495874" cy="441963"/>
              </a:xfrm>
              <a:prstGeom prst="rect">
                <a:avLst/>
              </a:prstGeom>
            </p:spPr>
          </p:pic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10EC32A0-300B-5DDD-09B9-827EC0DBC128}"/>
                  </a:ext>
                </a:extLst>
              </p:cNvPr>
              <p:cNvSpPr txBox="1"/>
              <p:nvPr/>
            </p:nvSpPr>
            <p:spPr>
              <a:xfrm>
                <a:off x="1846384" y="1108208"/>
                <a:ext cx="67876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rgbClr val="2B4628"/>
                    </a:solidFill>
                  </a:rPr>
                  <a:t>2024</a:t>
                </a:r>
              </a:p>
            </p:txBody>
          </p:sp>
        </p:grp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F261128E-6DEB-3686-61D2-F856052AB51F}"/>
                </a:ext>
              </a:extLst>
            </p:cNvPr>
            <p:cNvSpPr txBox="1"/>
            <p:nvPr/>
          </p:nvSpPr>
          <p:spPr>
            <a:xfrm>
              <a:off x="277091" y="2466383"/>
              <a:ext cx="32285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Bezzio</a:t>
              </a:r>
              <a:r>
                <a:rPr lang="en-US" sz="1400" dirty="0"/>
                <a:t> C et al.</a:t>
              </a:r>
            </a:p>
          </p:txBody>
        </p:sp>
      </p:grp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DC0451E-EEC1-F094-BCF0-1771D3224395}"/>
              </a:ext>
            </a:extLst>
          </p:cNvPr>
          <p:cNvSpPr txBox="1"/>
          <p:nvPr/>
        </p:nvSpPr>
        <p:spPr>
          <a:xfrm>
            <a:off x="1130101" y="3396252"/>
            <a:ext cx="42269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158 pts, mean age 45 </a:t>
            </a:r>
            <a:r>
              <a:rPr lang="en-US" sz="2400" dirty="0" err="1"/>
              <a:t>yo</a:t>
            </a:r>
            <a:endParaRPr lang="en-US" sz="2400" dirty="0"/>
          </a:p>
          <a:p>
            <a:r>
              <a:rPr lang="en-US" sz="2400" dirty="0"/>
              <a:t>39% UC; 61% CD</a:t>
            </a:r>
          </a:p>
          <a:p>
            <a:endParaRPr lang="en-US" sz="2400" dirty="0"/>
          </a:p>
          <a:p>
            <a:r>
              <a:rPr lang="en-US" sz="2400" b="1" dirty="0"/>
              <a:t>Sarcopenia: 34%</a:t>
            </a:r>
          </a:p>
          <a:p>
            <a:r>
              <a:rPr lang="en-US" sz="2400" dirty="0"/>
              <a:t>(measured by grip strength or calf circumference)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9D924EB-DEBE-C40D-25CB-2B23F08AD6C6}"/>
              </a:ext>
            </a:extLst>
          </p:cNvPr>
          <p:cNvSpPr txBox="1"/>
          <p:nvPr/>
        </p:nvSpPr>
        <p:spPr>
          <a:xfrm>
            <a:off x="9845964" y="2004424"/>
            <a:ext cx="2179781" cy="830997"/>
          </a:xfrm>
          <a:prstGeom prst="rect">
            <a:avLst/>
          </a:prstGeom>
          <a:solidFill>
            <a:srgbClr val="17117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Outcomes within 1 year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F7EBD8BF-2A9D-5C0E-71B4-79E17F235B0B}"/>
              </a:ext>
            </a:extLst>
          </p:cNvPr>
          <p:cNvSpPr/>
          <p:nvPr/>
        </p:nvSpPr>
        <p:spPr>
          <a:xfrm>
            <a:off x="8063290" y="2210747"/>
            <a:ext cx="1422455" cy="394067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5A93842-9320-73F6-E1D5-E4E32D9B1780}"/>
              </a:ext>
            </a:extLst>
          </p:cNvPr>
          <p:cNvSpPr/>
          <p:nvPr/>
        </p:nvSpPr>
        <p:spPr>
          <a:xfrm>
            <a:off x="5660571" y="1511427"/>
            <a:ext cx="2286000" cy="3899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4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CCFFE-64BC-D643-E3DB-548F8F8B1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E4798B0-4055-EE5F-CAA0-2DCBD725E27A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Role of the gut in the pathogenesis of sarcopenia</a:t>
            </a:r>
            <a:endParaRPr lang="en-US" sz="2400" dirty="0"/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Cirrhosis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Cancer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C6DA8C50-F230-7C53-0576-703102741D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88E55A45-106E-AD57-94A1-65BB87FC9A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7A30AE8F-838B-1164-FD99-394C84AEBA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42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552DC-B7B9-FA88-532B-7DDC5BCEE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8C2B979-C870-C7D6-3154-5A4FA829A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059" t="37021" r="21808" b="29024"/>
          <a:stretch>
            <a:fillRect/>
          </a:stretch>
        </p:blipFill>
        <p:spPr>
          <a:xfrm>
            <a:off x="5150645" y="3303956"/>
            <a:ext cx="6300903" cy="355404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5DF4525-D3F8-6857-9821-4AC479EB28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169" t="29899" r="10763" b="61077"/>
          <a:stretch>
            <a:fillRect/>
          </a:stretch>
        </p:blipFill>
        <p:spPr>
          <a:xfrm>
            <a:off x="147783" y="1713345"/>
            <a:ext cx="8103588" cy="81157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F9EC8EE-55BB-F7B8-C1BD-26C75AD5518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78" t="32997" r="71280" b="58787"/>
          <a:stretch>
            <a:fillRect/>
          </a:stretch>
        </p:blipFill>
        <p:spPr>
          <a:xfrm>
            <a:off x="323273" y="1227135"/>
            <a:ext cx="2152072" cy="48621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A262E7-7945-C1D8-6D48-5C5188E7A559}"/>
              </a:ext>
            </a:extLst>
          </p:cNvPr>
          <p:cNvSpPr txBox="1"/>
          <p:nvPr/>
        </p:nvSpPr>
        <p:spPr>
          <a:xfrm>
            <a:off x="2604654" y="1251680"/>
            <a:ext cx="1366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D2B6E"/>
                </a:solidFill>
              </a:rPr>
              <a:t>2017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ADC4FCB-CF88-5533-7443-768AC3F132DD}"/>
              </a:ext>
            </a:extLst>
          </p:cNvPr>
          <p:cNvSpPr txBox="1"/>
          <p:nvPr/>
        </p:nvSpPr>
        <p:spPr>
          <a:xfrm>
            <a:off x="277091" y="2577215"/>
            <a:ext cx="3228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Pedersen M et al.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0688230-8B04-B159-59CE-8A602CE78030}"/>
              </a:ext>
            </a:extLst>
          </p:cNvPr>
          <p:cNvSpPr txBox="1"/>
          <p:nvPr/>
        </p:nvSpPr>
        <p:spPr>
          <a:xfrm>
            <a:off x="659046" y="3030828"/>
            <a:ext cx="34544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178 pts, mean age 43 </a:t>
            </a:r>
            <a:r>
              <a:rPr lang="en-US" sz="2400" dirty="0" err="1"/>
              <a:t>yo</a:t>
            </a:r>
            <a:endParaRPr lang="en-US" sz="2400" dirty="0"/>
          </a:p>
          <a:p>
            <a:pPr>
              <a:spcAft>
                <a:spcPts val="600"/>
              </a:spcAft>
            </a:pPr>
            <a:r>
              <a:rPr lang="en-US" sz="2400" dirty="0"/>
              <a:t>29% UC; 71% CD</a:t>
            </a:r>
          </a:p>
          <a:p>
            <a:r>
              <a:rPr lang="en-US" sz="2400" b="1" dirty="0"/>
              <a:t>Sarcopenia: 25%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A7C16AF0-4EEF-4B04-59BD-963F94ABCA0E}"/>
              </a:ext>
            </a:extLst>
          </p:cNvPr>
          <p:cNvGrpSpPr/>
          <p:nvPr/>
        </p:nvGrpSpPr>
        <p:grpSpPr>
          <a:xfrm>
            <a:off x="515551" y="4308101"/>
            <a:ext cx="3076455" cy="2453617"/>
            <a:chOff x="515551" y="4308101"/>
            <a:chExt cx="3076455" cy="2453617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7370A033-4B64-CAC3-31D9-CF45200FF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1062" t="44278" r="38779" b="31605"/>
            <a:stretch>
              <a:fillRect/>
            </a:stretch>
          </p:blipFill>
          <p:spPr>
            <a:xfrm>
              <a:off x="515551" y="4308101"/>
              <a:ext cx="3076455" cy="2453617"/>
            </a:xfrm>
            <a:prstGeom prst="rect">
              <a:avLst/>
            </a:prstGeom>
          </p:spPr>
        </p:pic>
        <p:sp>
          <p:nvSpPr>
            <p:cNvPr id="14" name="Figura a mano libera: forma 13">
              <a:extLst>
                <a:ext uri="{FF2B5EF4-FFF2-40B4-BE49-F238E27FC236}">
                  <a16:creationId xmlns:a16="http://schemas.microsoft.com/office/drawing/2014/main" id="{40F6FDD0-B814-E298-0CF6-1C52F90D1D49}"/>
                </a:ext>
              </a:extLst>
            </p:cNvPr>
            <p:cNvSpPr/>
            <p:nvPr/>
          </p:nvSpPr>
          <p:spPr>
            <a:xfrm>
              <a:off x="1528217" y="5336381"/>
              <a:ext cx="447030" cy="615553"/>
            </a:xfrm>
            <a:custGeom>
              <a:avLst/>
              <a:gdLst>
                <a:gd name="csX0" fmla="*/ 439886 w 447030"/>
                <a:gd name="csY0" fmla="*/ 456010 h 615553"/>
                <a:gd name="csX1" fmla="*/ 443458 w 447030"/>
                <a:gd name="csY1" fmla="*/ 442913 h 615553"/>
                <a:gd name="csX2" fmla="*/ 444649 w 447030"/>
                <a:gd name="csY2" fmla="*/ 436960 h 615553"/>
                <a:gd name="csX3" fmla="*/ 442267 w 447030"/>
                <a:gd name="csY3" fmla="*/ 407194 h 615553"/>
                <a:gd name="csX4" fmla="*/ 439886 w 447030"/>
                <a:gd name="csY4" fmla="*/ 402432 h 615553"/>
                <a:gd name="csX5" fmla="*/ 438696 w 447030"/>
                <a:gd name="csY5" fmla="*/ 398860 h 615553"/>
                <a:gd name="csX6" fmla="*/ 436314 w 447030"/>
                <a:gd name="csY6" fmla="*/ 388144 h 615553"/>
                <a:gd name="csX7" fmla="*/ 423217 w 447030"/>
                <a:gd name="csY7" fmla="*/ 367903 h 615553"/>
                <a:gd name="csX8" fmla="*/ 422027 w 447030"/>
                <a:gd name="csY8" fmla="*/ 361950 h 615553"/>
                <a:gd name="csX9" fmla="*/ 419646 w 447030"/>
                <a:gd name="csY9" fmla="*/ 355997 h 615553"/>
                <a:gd name="csX10" fmla="*/ 420836 w 447030"/>
                <a:gd name="csY10" fmla="*/ 330994 h 615553"/>
                <a:gd name="csX11" fmla="*/ 419646 w 447030"/>
                <a:gd name="csY11" fmla="*/ 310753 h 615553"/>
                <a:gd name="csX12" fmla="*/ 417264 w 447030"/>
                <a:gd name="csY12" fmla="*/ 304800 h 615553"/>
                <a:gd name="csX13" fmla="*/ 416074 w 447030"/>
                <a:gd name="csY13" fmla="*/ 290513 h 615553"/>
                <a:gd name="csX14" fmla="*/ 413692 w 447030"/>
                <a:gd name="csY14" fmla="*/ 276225 h 615553"/>
                <a:gd name="csX15" fmla="*/ 414883 w 447030"/>
                <a:gd name="csY15" fmla="*/ 180975 h 615553"/>
                <a:gd name="csX16" fmla="*/ 416074 w 447030"/>
                <a:gd name="csY16" fmla="*/ 175022 h 615553"/>
                <a:gd name="csX17" fmla="*/ 420836 w 447030"/>
                <a:gd name="csY17" fmla="*/ 154782 h 615553"/>
                <a:gd name="csX18" fmla="*/ 424408 w 447030"/>
                <a:gd name="csY18" fmla="*/ 141685 h 615553"/>
                <a:gd name="csX19" fmla="*/ 426789 w 447030"/>
                <a:gd name="csY19" fmla="*/ 138113 h 615553"/>
                <a:gd name="csX20" fmla="*/ 429171 w 447030"/>
                <a:gd name="csY20" fmla="*/ 133350 h 615553"/>
                <a:gd name="csX21" fmla="*/ 432742 w 447030"/>
                <a:gd name="csY21" fmla="*/ 132160 h 615553"/>
                <a:gd name="csX22" fmla="*/ 435124 w 447030"/>
                <a:gd name="csY22" fmla="*/ 121444 h 615553"/>
                <a:gd name="csX23" fmla="*/ 436314 w 447030"/>
                <a:gd name="csY23" fmla="*/ 107157 h 615553"/>
                <a:gd name="csX24" fmla="*/ 438696 w 447030"/>
                <a:gd name="csY24" fmla="*/ 103585 h 615553"/>
                <a:gd name="csX25" fmla="*/ 441077 w 447030"/>
                <a:gd name="csY25" fmla="*/ 97632 h 615553"/>
                <a:gd name="csX26" fmla="*/ 444649 w 447030"/>
                <a:gd name="csY26" fmla="*/ 78582 h 615553"/>
                <a:gd name="csX27" fmla="*/ 447030 w 447030"/>
                <a:gd name="csY27" fmla="*/ 66675 h 615553"/>
                <a:gd name="csX28" fmla="*/ 444649 w 447030"/>
                <a:gd name="csY28" fmla="*/ 41672 h 615553"/>
                <a:gd name="csX29" fmla="*/ 436314 w 447030"/>
                <a:gd name="csY29" fmla="*/ 27385 h 615553"/>
                <a:gd name="csX30" fmla="*/ 427980 w 447030"/>
                <a:gd name="csY30" fmla="*/ 15478 h 615553"/>
                <a:gd name="csX31" fmla="*/ 422027 w 447030"/>
                <a:gd name="csY31" fmla="*/ 11907 h 615553"/>
                <a:gd name="csX32" fmla="*/ 413692 w 447030"/>
                <a:gd name="csY32" fmla="*/ 5953 h 615553"/>
                <a:gd name="csX33" fmla="*/ 399405 w 447030"/>
                <a:gd name="csY33" fmla="*/ 1191 h 615553"/>
                <a:gd name="csX34" fmla="*/ 395833 w 447030"/>
                <a:gd name="csY34" fmla="*/ 0 h 615553"/>
                <a:gd name="csX35" fmla="*/ 333921 w 447030"/>
                <a:gd name="csY35" fmla="*/ 2382 h 615553"/>
                <a:gd name="csX36" fmla="*/ 312489 w 447030"/>
                <a:gd name="csY36" fmla="*/ 4763 h 615553"/>
                <a:gd name="csX37" fmla="*/ 299392 w 447030"/>
                <a:gd name="csY37" fmla="*/ 5953 h 615553"/>
                <a:gd name="csX38" fmla="*/ 287486 w 447030"/>
                <a:gd name="csY38" fmla="*/ 10716 h 615553"/>
                <a:gd name="csX39" fmla="*/ 267246 w 447030"/>
                <a:gd name="csY39" fmla="*/ 14288 h 615553"/>
                <a:gd name="csX40" fmla="*/ 263674 w 447030"/>
                <a:gd name="csY40" fmla="*/ 16669 h 615553"/>
                <a:gd name="csX41" fmla="*/ 258911 w 447030"/>
                <a:gd name="csY41" fmla="*/ 20241 h 615553"/>
                <a:gd name="csX42" fmla="*/ 250577 w 447030"/>
                <a:gd name="csY42" fmla="*/ 25003 h 615553"/>
                <a:gd name="csX43" fmla="*/ 241052 w 447030"/>
                <a:gd name="csY43" fmla="*/ 33338 h 615553"/>
                <a:gd name="csX44" fmla="*/ 210096 w 447030"/>
                <a:gd name="csY44" fmla="*/ 45244 h 615553"/>
                <a:gd name="csX45" fmla="*/ 201761 w 447030"/>
                <a:gd name="csY45" fmla="*/ 51197 h 615553"/>
                <a:gd name="csX46" fmla="*/ 198189 w 447030"/>
                <a:gd name="csY46" fmla="*/ 54769 h 615553"/>
                <a:gd name="csX47" fmla="*/ 192236 w 447030"/>
                <a:gd name="csY47" fmla="*/ 59532 h 615553"/>
                <a:gd name="csX48" fmla="*/ 181521 w 447030"/>
                <a:gd name="csY48" fmla="*/ 65485 h 615553"/>
                <a:gd name="csX49" fmla="*/ 167233 w 447030"/>
                <a:gd name="csY49" fmla="*/ 73819 h 615553"/>
                <a:gd name="csX50" fmla="*/ 161280 w 447030"/>
                <a:gd name="csY50" fmla="*/ 77391 h 615553"/>
                <a:gd name="csX51" fmla="*/ 157708 w 447030"/>
                <a:gd name="csY51" fmla="*/ 82153 h 615553"/>
                <a:gd name="csX52" fmla="*/ 152946 w 447030"/>
                <a:gd name="csY52" fmla="*/ 85725 h 615553"/>
                <a:gd name="csX53" fmla="*/ 146992 w 447030"/>
                <a:gd name="csY53" fmla="*/ 96441 h 615553"/>
                <a:gd name="csX54" fmla="*/ 145802 w 447030"/>
                <a:gd name="csY54" fmla="*/ 100013 h 615553"/>
                <a:gd name="csX55" fmla="*/ 139849 w 447030"/>
                <a:gd name="csY55" fmla="*/ 105966 h 615553"/>
                <a:gd name="csX56" fmla="*/ 131514 w 447030"/>
                <a:gd name="csY56" fmla="*/ 116682 h 615553"/>
                <a:gd name="csX57" fmla="*/ 126752 w 447030"/>
                <a:gd name="csY57" fmla="*/ 122635 h 615553"/>
                <a:gd name="csX58" fmla="*/ 120799 w 447030"/>
                <a:gd name="csY58" fmla="*/ 136922 h 615553"/>
                <a:gd name="csX59" fmla="*/ 118417 w 447030"/>
                <a:gd name="csY59" fmla="*/ 142875 h 615553"/>
                <a:gd name="csX60" fmla="*/ 114846 w 447030"/>
                <a:gd name="csY60" fmla="*/ 154782 h 615553"/>
                <a:gd name="csX61" fmla="*/ 111274 w 447030"/>
                <a:gd name="csY61" fmla="*/ 166688 h 615553"/>
                <a:gd name="csX62" fmla="*/ 106511 w 447030"/>
                <a:gd name="csY62" fmla="*/ 178594 h 615553"/>
                <a:gd name="csX63" fmla="*/ 100558 w 447030"/>
                <a:gd name="csY63" fmla="*/ 191691 h 615553"/>
                <a:gd name="csX64" fmla="*/ 96986 w 447030"/>
                <a:gd name="csY64" fmla="*/ 201216 h 615553"/>
                <a:gd name="csX65" fmla="*/ 94605 w 447030"/>
                <a:gd name="csY65" fmla="*/ 205978 h 615553"/>
                <a:gd name="csX66" fmla="*/ 92224 w 447030"/>
                <a:gd name="csY66" fmla="*/ 214313 h 615553"/>
                <a:gd name="csX67" fmla="*/ 88652 w 447030"/>
                <a:gd name="csY67" fmla="*/ 221457 h 615553"/>
                <a:gd name="csX68" fmla="*/ 86271 w 447030"/>
                <a:gd name="csY68" fmla="*/ 229791 h 615553"/>
                <a:gd name="csX69" fmla="*/ 80317 w 447030"/>
                <a:gd name="csY69" fmla="*/ 244078 h 615553"/>
                <a:gd name="csX70" fmla="*/ 77936 w 447030"/>
                <a:gd name="csY70" fmla="*/ 246460 h 615553"/>
                <a:gd name="csX71" fmla="*/ 71983 w 447030"/>
                <a:gd name="csY71" fmla="*/ 255985 h 615553"/>
                <a:gd name="csX72" fmla="*/ 70792 w 447030"/>
                <a:gd name="csY72" fmla="*/ 266700 h 615553"/>
                <a:gd name="csX73" fmla="*/ 66030 w 447030"/>
                <a:gd name="csY73" fmla="*/ 278607 h 615553"/>
                <a:gd name="csX74" fmla="*/ 63649 w 447030"/>
                <a:gd name="csY74" fmla="*/ 289322 h 615553"/>
                <a:gd name="csX75" fmla="*/ 62458 w 447030"/>
                <a:gd name="csY75" fmla="*/ 292894 h 615553"/>
                <a:gd name="csX76" fmla="*/ 57696 w 447030"/>
                <a:gd name="csY76" fmla="*/ 304800 h 615553"/>
                <a:gd name="csX77" fmla="*/ 56505 w 447030"/>
                <a:gd name="csY77" fmla="*/ 313135 h 615553"/>
                <a:gd name="csX78" fmla="*/ 54124 w 447030"/>
                <a:gd name="csY78" fmla="*/ 319088 h 615553"/>
                <a:gd name="csX79" fmla="*/ 51742 w 447030"/>
                <a:gd name="csY79" fmla="*/ 327422 h 615553"/>
                <a:gd name="csX80" fmla="*/ 49361 w 447030"/>
                <a:gd name="csY80" fmla="*/ 338138 h 615553"/>
                <a:gd name="csX81" fmla="*/ 48171 w 447030"/>
                <a:gd name="csY81" fmla="*/ 344091 h 615553"/>
                <a:gd name="csX82" fmla="*/ 45789 w 447030"/>
                <a:gd name="csY82" fmla="*/ 350044 h 615553"/>
                <a:gd name="csX83" fmla="*/ 42217 w 447030"/>
                <a:gd name="csY83" fmla="*/ 361950 h 615553"/>
                <a:gd name="csX84" fmla="*/ 37455 w 447030"/>
                <a:gd name="csY84" fmla="*/ 367903 h 615553"/>
                <a:gd name="csX85" fmla="*/ 36264 w 447030"/>
                <a:gd name="csY85" fmla="*/ 376238 h 615553"/>
                <a:gd name="csX86" fmla="*/ 31502 w 447030"/>
                <a:gd name="csY86" fmla="*/ 382191 h 615553"/>
                <a:gd name="csX87" fmla="*/ 29121 w 447030"/>
                <a:gd name="csY87" fmla="*/ 386953 h 615553"/>
                <a:gd name="csX88" fmla="*/ 23167 w 447030"/>
                <a:gd name="csY88" fmla="*/ 396478 h 615553"/>
                <a:gd name="csX89" fmla="*/ 21977 w 447030"/>
                <a:gd name="csY89" fmla="*/ 404813 h 615553"/>
                <a:gd name="csX90" fmla="*/ 17214 w 447030"/>
                <a:gd name="csY90" fmla="*/ 410766 h 615553"/>
                <a:gd name="csX91" fmla="*/ 13642 w 447030"/>
                <a:gd name="csY91" fmla="*/ 416719 h 615553"/>
                <a:gd name="csX92" fmla="*/ 11261 w 447030"/>
                <a:gd name="csY92" fmla="*/ 425053 h 615553"/>
                <a:gd name="csX93" fmla="*/ 8880 w 447030"/>
                <a:gd name="csY93" fmla="*/ 428625 h 615553"/>
                <a:gd name="csX94" fmla="*/ 2927 w 447030"/>
                <a:gd name="csY94" fmla="*/ 442913 h 615553"/>
                <a:gd name="csX95" fmla="*/ 546 w 447030"/>
                <a:gd name="csY95" fmla="*/ 453628 h 615553"/>
                <a:gd name="csX96" fmla="*/ 4117 w 447030"/>
                <a:gd name="csY96" fmla="*/ 479822 h 615553"/>
                <a:gd name="csX97" fmla="*/ 6499 w 447030"/>
                <a:gd name="csY97" fmla="*/ 491728 h 615553"/>
                <a:gd name="csX98" fmla="*/ 10071 w 447030"/>
                <a:gd name="csY98" fmla="*/ 497682 h 615553"/>
                <a:gd name="csX99" fmla="*/ 16024 w 447030"/>
                <a:gd name="csY99" fmla="*/ 510778 h 615553"/>
                <a:gd name="csX100" fmla="*/ 18405 w 447030"/>
                <a:gd name="csY100" fmla="*/ 516732 h 615553"/>
                <a:gd name="csX101" fmla="*/ 20786 w 447030"/>
                <a:gd name="csY101" fmla="*/ 520303 h 615553"/>
                <a:gd name="csX102" fmla="*/ 30311 w 447030"/>
                <a:gd name="csY102" fmla="*/ 536972 h 615553"/>
                <a:gd name="csX103" fmla="*/ 35074 w 447030"/>
                <a:gd name="csY103" fmla="*/ 542925 h 615553"/>
                <a:gd name="csX104" fmla="*/ 38646 w 447030"/>
                <a:gd name="csY104" fmla="*/ 548878 h 615553"/>
                <a:gd name="csX105" fmla="*/ 49361 w 447030"/>
                <a:gd name="csY105" fmla="*/ 561975 h 615553"/>
                <a:gd name="csX106" fmla="*/ 57696 w 447030"/>
                <a:gd name="csY106" fmla="*/ 570310 h 615553"/>
                <a:gd name="csX107" fmla="*/ 75555 w 447030"/>
                <a:gd name="csY107" fmla="*/ 590550 h 615553"/>
                <a:gd name="csX108" fmla="*/ 80317 w 447030"/>
                <a:gd name="csY108" fmla="*/ 592932 h 615553"/>
                <a:gd name="csX109" fmla="*/ 86271 w 447030"/>
                <a:gd name="csY109" fmla="*/ 598885 h 615553"/>
                <a:gd name="csX110" fmla="*/ 108892 w 447030"/>
                <a:gd name="csY110" fmla="*/ 613172 h 615553"/>
                <a:gd name="csX111" fmla="*/ 117227 w 447030"/>
                <a:gd name="csY111" fmla="*/ 615553 h 615553"/>
                <a:gd name="csX112" fmla="*/ 142230 w 447030"/>
                <a:gd name="csY112" fmla="*/ 614363 h 615553"/>
                <a:gd name="csX113" fmla="*/ 151755 w 447030"/>
                <a:gd name="csY113" fmla="*/ 602457 h 615553"/>
                <a:gd name="csX114" fmla="*/ 157708 w 447030"/>
                <a:gd name="csY114" fmla="*/ 598885 h 615553"/>
                <a:gd name="csX115" fmla="*/ 168424 w 447030"/>
                <a:gd name="csY115" fmla="*/ 588169 h 615553"/>
                <a:gd name="csX116" fmla="*/ 171996 w 447030"/>
                <a:gd name="csY116" fmla="*/ 584597 h 615553"/>
                <a:gd name="csX117" fmla="*/ 182711 w 447030"/>
                <a:gd name="csY117" fmla="*/ 576263 h 615553"/>
                <a:gd name="csX118" fmla="*/ 199380 w 447030"/>
                <a:gd name="csY118" fmla="*/ 567928 h 615553"/>
                <a:gd name="csX119" fmla="*/ 213667 w 447030"/>
                <a:gd name="csY119" fmla="*/ 559594 h 615553"/>
                <a:gd name="csX120" fmla="*/ 223192 w 447030"/>
                <a:gd name="csY120" fmla="*/ 551260 h 615553"/>
                <a:gd name="csX121" fmla="*/ 226764 w 447030"/>
                <a:gd name="csY121" fmla="*/ 550069 h 615553"/>
                <a:gd name="csX122" fmla="*/ 237480 w 447030"/>
                <a:gd name="csY122" fmla="*/ 547688 h 615553"/>
                <a:gd name="csX123" fmla="*/ 241052 w 447030"/>
                <a:gd name="csY123" fmla="*/ 545307 h 615553"/>
                <a:gd name="csX124" fmla="*/ 260102 w 447030"/>
                <a:gd name="csY124" fmla="*/ 539353 h 615553"/>
                <a:gd name="csX125" fmla="*/ 266055 w 447030"/>
                <a:gd name="csY125" fmla="*/ 533400 h 615553"/>
                <a:gd name="csX126" fmla="*/ 294630 w 447030"/>
                <a:gd name="csY126" fmla="*/ 529828 h 615553"/>
                <a:gd name="csX127" fmla="*/ 306536 w 447030"/>
                <a:gd name="csY127" fmla="*/ 527447 h 615553"/>
                <a:gd name="csX128" fmla="*/ 314871 w 447030"/>
                <a:gd name="csY128" fmla="*/ 525066 h 615553"/>
                <a:gd name="csX129" fmla="*/ 335111 w 447030"/>
                <a:gd name="csY129" fmla="*/ 521494 h 615553"/>
                <a:gd name="csX130" fmla="*/ 343446 w 447030"/>
                <a:gd name="csY130" fmla="*/ 516732 h 615553"/>
                <a:gd name="csX131" fmla="*/ 349399 w 447030"/>
                <a:gd name="csY131" fmla="*/ 515541 h 615553"/>
                <a:gd name="csX132" fmla="*/ 363686 w 447030"/>
                <a:gd name="csY132" fmla="*/ 507207 h 615553"/>
                <a:gd name="csX133" fmla="*/ 369639 w 447030"/>
                <a:gd name="csY133" fmla="*/ 502444 h 615553"/>
                <a:gd name="csX134" fmla="*/ 374402 w 447030"/>
                <a:gd name="csY134" fmla="*/ 501253 h 615553"/>
                <a:gd name="csX135" fmla="*/ 380355 w 447030"/>
                <a:gd name="csY135" fmla="*/ 498872 h 615553"/>
                <a:gd name="csX136" fmla="*/ 386308 w 447030"/>
                <a:gd name="csY136" fmla="*/ 495300 h 615553"/>
                <a:gd name="csX137" fmla="*/ 392261 w 447030"/>
                <a:gd name="csY137" fmla="*/ 490538 h 615553"/>
                <a:gd name="csX138" fmla="*/ 400596 w 447030"/>
                <a:gd name="csY138" fmla="*/ 488157 h 615553"/>
                <a:gd name="csX139" fmla="*/ 412502 w 447030"/>
                <a:gd name="csY139" fmla="*/ 482203 h 615553"/>
                <a:gd name="csX140" fmla="*/ 417264 w 447030"/>
                <a:gd name="csY140" fmla="*/ 478632 h 615553"/>
                <a:gd name="csX141" fmla="*/ 426789 w 447030"/>
                <a:gd name="csY141" fmla="*/ 472678 h 615553"/>
                <a:gd name="csX142" fmla="*/ 431552 w 447030"/>
                <a:gd name="csY142" fmla="*/ 470297 h 615553"/>
                <a:gd name="csX143" fmla="*/ 439886 w 447030"/>
                <a:gd name="csY143" fmla="*/ 456010 h 61555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</a:cxnLst>
              <a:rect l="l" t="t" r="r" b="b"/>
              <a:pathLst>
                <a:path w="447030" h="615553">
                  <a:moveTo>
                    <a:pt x="439886" y="456010"/>
                  </a:moveTo>
                  <a:cubicBezTo>
                    <a:pt x="441870" y="451446"/>
                    <a:pt x="438926" y="459530"/>
                    <a:pt x="443458" y="442913"/>
                  </a:cubicBezTo>
                  <a:cubicBezTo>
                    <a:pt x="443990" y="440961"/>
                    <a:pt x="444252" y="438944"/>
                    <a:pt x="444649" y="436960"/>
                  </a:cubicBezTo>
                  <a:cubicBezTo>
                    <a:pt x="443855" y="427038"/>
                    <a:pt x="443627" y="417054"/>
                    <a:pt x="442267" y="407194"/>
                  </a:cubicBezTo>
                  <a:cubicBezTo>
                    <a:pt x="442024" y="405436"/>
                    <a:pt x="440585" y="404063"/>
                    <a:pt x="439886" y="402432"/>
                  </a:cubicBezTo>
                  <a:cubicBezTo>
                    <a:pt x="439392" y="401278"/>
                    <a:pt x="439000" y="400078"/>
                    <a:pt x="438696" y="398860"/>
                  </a:cubicBezTo>
                  <a:cubicBezTo>
                    <a:pt x="437809" y="395310"/>
                    <a:pt x="437755" y="391507"/>
                    <a:pt x="436314" y="388144"/>
                  </a:cubicBezTo>
                  <a:cubicBezTo>
                    <a:pt x="432193" y="378529"/>
                    <a:pt x="428892" y="374996"/>
                    <a:pt x="423217" y="367903"/>
                  </a:cubicBezTo>
                  <a:cubicBezTo>
                    <a:pt x="422820" y="365919"/>
                    <a:pt x="422608" y="363888"/>
                    <a:pt x="422027" y="361950"/>
                  </a:cubicBezTo>
                  <a:cubicBezTo>
                    <a:pt x="421413" y="359903"/>
                    <a:pt x="419728" y="358133"/>
                    <a:pt x="419646" y="355997"/>
                  </a:cubicBezTo>
                  <a:cubicBezTo>
                    <a:pt x="419325" y="347659"/>
                    <a:pt x="420439" y="339328"/>
                    <a:pt x="420836" y="330994"/>
                  </a:cubicBezTo>
                  <a:cubicBezTo>
                    <a:pt x="420439" y="324247"/>
                    <a:pt x="420559" y="317450"/>
                    <a:pt x="419646" y="310753"/>
                  </a:cubicBezTo>
                  <a:cubicBezTo>
                    <a:pt x="419357" y="308635"/>
                    <a:pt x="417635" y="306905"/>
                    <a:pt x="417264" y="304800"/>
                  </a:cubicBezTo>
                  <a:cubicBezTo>
                    <a:pt x="416433" y="300094"/>
                    <a:pt x="416667" y="295255"/>
                    <a:pt x="416074" y="290513"/>
                  </a:cubicBezTo>
                  <a:cubicBezTo>
                    <a:pt x="415475" y="285722"/>
                    <a:pt x="414486" y="280988"/>
                    <a:pt x="413692" y="276225"/>
                  </a:cubicBezTo>
                  <a:cubicBezTo>
                    <a:pt x="414089" y="244475"/>
                    <a:pt x="414136" y="212719"/>
                    <a:pt x="414883" y="180975"/>
                  </a:cubicBezTo>
                  <a:cubicBezTo>
                    <a:pt x="414931" y="178952"/>
                    <a:pt x="415758" y="177021"/>
                    <a:pt x="416074" y="175022"/>
                  </a:cubicBezTo>
                  <a:cubicBezTo>
                    <a:pt x="419014" y="156401"/>
                    <a:pt x="415250" y="163159"/>
                    <a:pt x="420836" y="154782"/>
                  </a:cubicBezTo>
                  <a:cubicBezTo>
                    <a:pt x="421915" y="148307"/>
                    <a:pt x="421540" y="147421"/>
                    <a:pt x="424408" y="141685"/>
                  </a:cubicBezTo>
                  <a:cubicBezTo>
                    <a:pt x="425048" y="140405"/>
                    <a:pt x="426079" y="139355"/>
                    <a:pt x="426789" y="138113"/>
                  </a:cubicBezTo>
                  <a:cubicBezTo>
                    <a:pt x="427670" y="136572"/>
                    <a:pt x="427916" y="134605"/>
                    <a:pt x="429171" y="133350"/>
                  </a:cubicBezTo>
                  <a:cubicBezTo>
                    <a:pt x="430058" y="132463"/>
                    <a:pt x="431552" y="132557"/>
                    <a:pt x="432742" y="132160"/>
                  </a:cubicBezTo>
                  <a:cubicBezTo>
                    <a:pt x="433536" y="128588"/>
                    <a:pt x="434606" y="125066"/>
                    <a:pt x="435124" y="121444"/>
                  </a:cubicBezTo>
                  <a:cubicBezTo>
                    <a:pt x="435800" y="116713"/>
                    <a:pt x="435377" y="111843"/>
                    <a:pt x="436314" y="107157"/>
                  </a:cubicBezTo>
                  <a:cubicBezTo>
                    <a:pt x="436595" y="105754"/>
                    <a:pt x="438056" y="104865"/>
                    <a:pt x="438696" y="103585"/>
                  </a:cubicBezTo>
                  <a:cubicBezTo>
                    <a:pt x="439652" y="101673"/>
                    <a:pt x="440490" y="99687"/>
                    <a:pt x="441077" y="97632"/>
                  </a:cubicBezTo>
                  <a:cubicBezTo>
                    <a:pt x="444055" y="87207"/>
                    <a:pt x="442949" y="88214"/>
                    <a:pt x="444649" y="78582"/>
                  </a:cubicBezTo>
                  <a:cubicBezTo>
                    <a:pt x="445352" y="74596"/>
                    <a:pt x="446236" y="70644"/>
                    <a:pt x="447030" y="66675"/>
                  </a:cubicBezTo>
                  <a:cubicBezTo>
                    <a:pt x="447025" y="66595"/>
                    <a:pt x="447167" y="47715"/>
                    <a:pt x="444649" y="41672"/>
                  </a:cubicBezTo>
                  <a:cubicBezTo>
                    <a:pt x="440325" y="31293"/>
                    <a:pt x="441275" y="34472"/>
                    <a:pt x="436314" y="27385"/>
                  </a:cubicBezTo>
                  <a:cubicBezTo>
                    <a:pt x="436009" y="26949"/>
                    <a:pt x="429415" y="16734"/>
                    <a:pt x="427980" y="15478"/>
                  </a:cubicBezTo>
                  <a:cubicBezTo>
                    <a:pt x="426239" y="13954"/>
                    <a:pt x="423910" y="13252"/>
                    <a:pt x="422027" y="11907"/>
                  </a:cubicBezTo>
                  <a:cubicBezTo>
                    <a:pt x="414212" y="6325"/>
                    <a:pt x="428438" y="13325"/>
                    <a:pt x="413692" y="5953"/>
                  </a:cubicBezTo>
                  <a:cubicBezTo>
                    <a:pt x="408825" y="3520"/>
                    <a:pt x="404700" y="2780"/>
                    <a:pt x="399405" y="1191"/>
                  </a:cubicBezTo>
                  <a:cubicBezTo>
                    <a:pt x="398203" y="830"/>
                    <a:pt x="397024" y="397"/>
                    <a:pt x="395833" y="0"/>
                  </a:cubicBezTo>
                  <a:lnTo>
                    <a:pt x="333921" y="2382"/>
                  </a:lnTo>
                  <a:cubicBezTo>
                    <a:pt x="326745" y="2792"/>
                    <a:pt x="319639" y="4024"/>
                    <a:pt x="312489" y="4763"/>
                  </a:cubicBezTo>
                  <a:cubicBezTo>
                    <a:pt x="308129" y="5214"/>
                    <a:pt x="303758" y="5556"/>
                    <a:pt x="299392" y="5953"/>
                  </a:cubicBezTo>
                  <a:cubicBezTo>
                    <a:pt x="295423" y="7541"/>
                    <a:pt x="291677" y="9878"/>
                    <a:pt x="287486" y="10716"/>
                  </a:cubicBezTo>
                  <a:cubicBezTo>
                    <a:pt x="272828" y="13647"/>
                    <a:pt x="279587" y="12524"/>
                    <a:pt x="267246" y="14288"/>
                  </a:cubicBezTo>
                  <a:cubicBezTo>
                    <a:pt x="266055" y="15082"/>
                    <a:pt x="264838" y="15837"/>
                    <a:pt x="263674" y="16669"/>
                  </a:cubicBezTo>
                  <a:cubicBezTo>
                    <a:pt x="262059" y="17822"/>
                    <a:pt x="260585" y="19176"/>
                    <a:pt x="258911" y="20241"/>
                  </a:cubicBezTo>
                  <a:cubicBezTo>
                    <a:pt x="256212" y="21959"/>
                    <a:pt x="253198" y="23168"/>
                    <a:pt x="250577" y="25003"/>
                  </a:cubicBezTo>
                  <a:cubicBezTo>
                    <a:pt x="244379" y="29341"/>
                    <a:pt x="249570" y="29079"/>
                    <a:pt x="241052" y="33338"/>
                  </a:cubicBezTo>
                  <a:cubicBezTo>
                    <a:pt x="225084" y="41323"/>
                    <a:pt x="223007" y="41555"/>
                    <a:pt x="210096" y="45244"/>
                  </a:cubicBezTo>
                  <a:cubicBezTo>
                    <a:pt x="207318" y="47228"/>
                    <a:pt x="204427" y="49064"/>
                    <a:pt x="201761" y="51197"/>
                  </a:cubicBezTo>
                  <a:cubicBezTo>
                    <a:pt x="200446" y="52249"/>
                    <a:pt x="199456" y="53660"/>
                    <a:pt x="198189" y="54769"/>
                  </a:cubicBezTo>
                  <a:cubicBezTo>
                    <a:pt x="196277" y="56443"/>
                    <a:pt x="194269" y="58007"/>
                    <a:pt x="192236" y="59532"/>
                  </a:cubicBezTo>
                  <a:cubicBezTo>
                    <a:pt x="187641" y="62979"/>
                    <a:pt x="187727" y="62037"/>
                    <a:pt x="181521" y="65485"/>
                  </a:cubicBezTo>
                  <a:cubicBezTo>
                    <a:pt x="176701" y="68163"/>
                    <a:pt x="171985" y="71024"/>
                    <a:pt x="167233" y="73819"/>
                  </a:cubicBezTo>
                  <a:cubicBezTo>
                    <a:pt x="165238" y="74992"/>
                    <a:pt x="161280" y="77391"/>
                    <a:pt x="161280" y="77391"/>
                  </a:cubicBezTo>
                  <a:cubicBezTo>
                    <a:pt x="160089" y="78978"/>
                    <a:pt x="159111" y="80750"/>
                    <a:pt x="157708" y="82153"/>
                  </a:cubicBezTo>
                  <a:cubicBezTo>
                    <a:pt x="156305" y="83556"/>
                    <a:pt x="154253" y="84232"/>
                    <a:pt x="152946" y="85725"/>
                  </a:cubicBezTo>
                  <a:cubicBezTo>
                    <a:pt x="151683" y="87169"/>
                    <a:pt x="147937" y="94235"/>
                    <a:pt x="146992" y="96441"/>
                  </a:cubicBezTo>
                  <a:cubicBezTo>
                    <a:pt x="146498" y="97595"/>
                    <a:pt x="146363" y="98890"/>
                    <a:pt x="145802" y="100013"/>
                  </a:cubicBezTo>
                  <a:cubicBezTo>
                    <a:pt x="142099" y="107420"/>
                    <a:pt x="145140" y="100147"/>
                    <a:pt x="139849" y="105966"/>
                  </a:cubicBezTo>
                  <a:cubicBezTo>
                    <a:pt x="136805" y="109314"/>
                    <a:pt x="134310" y="113124"/>
                    <a:pt x="131514" y="116682"/>
                  </a:cubicBezTo>
                  <a:cubicBezTo>
                    <a:pt x="129944" y="118680"/>
                    <a:pt x="126752" y="122635"/>
                    <a:pt x="126752" y="122635"/>
                  </a:cubicBezTo>
                  <a:cubicBezTo>
                    <a:pt x="124114" y="130548"/>
                    <a:pt x="126728" y="123089"/>
                    <a:pt x="120799" y="136922"/>
                  </a:cubicBezTo>
                  <a:cubicBezTo>
                    <a:pt x="119957" y="138886"/>
                    <a:pt x="119211" y="140891"/>
                    <a:pt x="118417" y="142875"/>
                  </a:cubicBezTo>
                  <a:cubicBezTo>
                    <a:pt x="116069" y="154621"/>
                    <a:pt x="118759" y="143044"/>
                    <a:pt x="114846" y="154782"/>
                  </a:cubicBezTo>
                  <a:cubicBezTo>
                    <a:pt x="113580" y="158578"/>
                    <a:pt x="112742" y="162870"/>
                    <a:pt x="111274" y="166688"/>
                  </a:cubicBezTo>
                  <a:cubicBezTo>
                    <a:pt x="109740" y="170678"/>
                    <a:pt x="106511" y="178594"/>
                    <a:pt x="106511" y="178594"/>
                  </a:cubicBezTo>
                  <a:cubicBezTo>
                    <a:pt x="104331" y="191681"/>
                    <a:pt x="107432" y="180235"/>
                    <a:pt x="100558" y="191691"/>
                  </a:cubicBezTo>
                  <a:cubicBezTo>
                    <a:pt x="98095" y="195796"/>
                    <a:pt x="98627" y="197387"/>
                    <a:pt x="96986" y="201216"/>
                  </a:cubicBezTo>
                  <a:cubicBezTo>
                    <a:pt x="96287" y="202847"/>
                    <a:pt x="95211" y="204310"/>
                    <a:pt x="94605" y="205978"/>
                  </a:cubicBezTo>
                  <a:cubicBezTo>
                    <a:pt x="93618" y="208694"/>
                    <a:pt x="93261" y="211616"/>
                    <a:pt x="92224" y="214313"/>
                  </a:cubicBezTo>
                  <a:cubicBezTo>
                    <a:pt x="91268" y="216798"/>
                    <a:pt x="89608" y="218972"/>
                    <a:pt x="88652" y="221457"/>
                  </a:cubicBezTo>
                  <a:cubicBezTo>
                    <a:pt x="87615" y="224154"/>
                    <a:pt x="87270" y="227080"/>
                    <a:pt x="86271" y="229791"/>
                  </a:cubicBezTo>
                  <a:cubicBezTo>
                    <a:pt x="84487" y="234632"/>
                    <a:pt x="83964" y="240429"/>
                    <a:pt x="80317" y="244078"/>
                  </a:cubicBezTo>
                  <a:cubicBezTo>
                    <a:pt x="79523" y="244872"/>
                    <a:pt x="78580" y="245540"/>
                    <a:pt x="77936" y="246460"/>
                  </a:cubicBezTo>
                  <a:cubicBezTo>
                    <a:pt x="75789" y="249527"/>
                    <a:pt x="71983" y="255985"/>
                    <a:pt x="71983" y="255985"/>
                  </a:cubicBezTo>
                  <a:cubicBezTo>
                    <a:pt x="71586" y="259557"/>
                    <a:pt x="71707" y="263225"/>
                    <a:pt x="70792" y="266700"/>
                  </a:cubicBezTo>
                  <a:cubicBezTo>
                    <a:pt x="69704" y="270834"/>
                    <a:pt x="67317" y="274531"/>
                    <a:pt x="66030" y="278607"/>
                  </a:cubicBezTo>
                  <a:cubicBezTo>
                    <a:pt x="64928" y="282096"/>
                    <a:pt x="64536" y="285772"/>
                    <a:pt x="63649" y="289322"/>
                  </a:cubicBezTo>
                  <a:cubicBezTo>
                    <a:pt x="63345" y="290540"/>
                    <a:pt x="62909" y="291723"/>
                    <a:pt x="62458" y="292894"/>
                  </a:cubicBezTo>
                  <a:cubicBezTo>
                    <a:pt x="60924" y="296883"/>
                    <a:pt x="57696" y="304800"/>
                    <a:pt x="57696" y="304800"/>
                  </a:cubicBezTo>
                  <a:cubicBezTo>
                    <a:pt x="57299" y="307578"/>
                    <a:pt x="57186" y="310412"/>
                    <a:pt x="56505" y="313135"/>
                  </a:cubicBezTo>
                  <a:cubicBezTo>
                    <a:pt x="55987" y="315208"/>
                    <a:pt x="54800" y="317061"/>
                    <a:pt x="54124" y="319088"/>
                  </a:cubicBezTo>
                  <a:cubicBezTo>
                    <a:pt x="53210" y="321829"/>
                    <a:pt x="52443" y="324619"/>
                    <a:pt x="51742" y="327422"/>
                  </a:cubicBezTo>
                  <a:cubicBezTo>
                    <a:pt x="50854" y="330972"/>
                    <a:pt x="50127" y="334560"/>
                    <a:pt x="49361" y="338138"/>
                  </a:cubicBezTo>
                  <a:cubicBezTo>
                    <a:pt x="48937" y="340117"/>
                    <a:pt x="48753" y="342153"/>
                    <a:pt x="48171" y="344091"/>
                  </a:cubicBezTo>
                  <a:cubicBezTo>
                    <a:pt x="47557" y="346138"/>
                    <a:pt x="46465" y="348016"/>
                    <a:pt x="45789" y="350044"/>
                  </a:cubicBezTo>
                  <a:cubicBezTo>
                    <a:pt x="44479" y="353975"/>
                    <a:pt x="43969" y="358195"/>
                    <a:pt x="42217" y="361950"/>
                  </a:cubicBezTo>
                  <a:cubicBezTo>
                    <a:pt x="41142" y="364253"/>
                    <a:pt x="39042" y="365919"/>
                    <a:pt x="37455" y="367903"/>
                  </a:cubicBezTo>
                  <a:cubicBezTo>
                    <a:pt x="37058" y="370681"/>
                    <a:pt x="37343" y="373647"/>
                    <a:pt x="36264" y="376238"/>
                  </a:cubicBezTo>
                  <a:cubicBezTo>
                    <a:pt x="35287" y="378584"/>
                    <a:pt x="32912" y="380077"/>
                    <a:pt x="31502" y="382191"/>
                  </a:cubicBezTo>
                  <a:cubicBezTo>
                    <a:pt x="30518" y="383668"/>
                    <a:pt x="29983" y="385402"/>
                    <a:pt x="29121" y="386953"/>
                  </a:cubicBezTo>
                  <a:cubicBezTo>
                    <a:pt x="26720" y="391274"/>
                    <a:pt x="25654" y="392750"/>
                    <a:pt x="23167" y="396478"/>
                  </a:cubicBezTo>
                  <a:cubicBezTo>
                    <a:pt x="22770" y="399256"/>
                    <a:pt x="23056" y="402222"/>
                    <a:pt x="21977" y="404813"/>
                  </a:cubicBezTo>
                  <a:cubicBezTo>
                    <a:pt x="21000" y="407159"/>
                    <a:pt x="18671" y="408684"/>
                    <a:pt x="17214" y="410766"/>
                  </a:cubicBezTo>
                  <a:cubicBezTo>
                    <a:pt x="15887" y="412662"/>
                    <a:pt x="14833" y="414735"/>
                    <a:pt x="13642" y="416719"/>
                  </a:cubicBezTo>
                  <a:cubicBezTo>
                    <a:pt x="12848" y="419497"/>
                    <a:pt x="12334" y="422370"/>
                    <a:pt x="11261" y="425053"/>
                  </a:cubicBezTo>
                  <a:cubicBezTo>
                    <a:pt x="10730" y="426382"/>
                    <a:pt x="9430" y="427304"/>
                    <a:pt x="8880" y="428625"/>
                  </a:cubicBezTo>
                  <a:cubicBezTo>
                    <a:pt x="2173" y="444723"/>
                    <a:pt x="8416" y="434679"/>
                    <a:pt x="2927" y="442913"/>
                  </a:cubicBezTo>
                  <a:cubicBezTo>
                    <a:pt x="2133" y="446485"/>
                    <a:pt x="687" y="449972"/>
                    <a:pt x="546" y="453628"/>
                  </a:cubicBezTo>
                  <a:cubicBezTo>
                    <a:pt x="-690" y="485759"/>
                    <a:pt x="33" y="464509"/>
                    <a:pt x="4117" y="479822"/>
                  </a:cubicBezTo>
                  <a:cubicBezTo>
                    <a:pt x="5160" y="483733"/>
                    <a:pt x="5219" y="487888"/>
                    <a:pt x="6499" y="491728"/>
                  </a:cubicBezTo>
                  <a:cubicBezTo>
                    <a:pt x="7231" y="493924"/>
                    <a:pt x="9036" y="495612"/>
                    <a:pt x="10071" y="497682"/>
                  </a:cubicBezTo>
                  <a:cubicBezTo>
                    <a:pt x="12215" y="501971"/>
                    <a:pt x="14102" y="506385"/>
                    <a:pt x="16024" y="510778"/>
                  </a:cubicBezTo>
                  <a:cubicBezTo>
                    <a:pt x="16881" y="512736"/>
                    <a:pt x="17449" y="514820"/>
                    <a:pt x="18405" y="516732"/>
                  </a:cubicBezTo>
                  <a:cubicBezTo>
                    <a:pt x="19045" y="518012"/>
                    <a:pt x="20091" y="519052"/>
                    <a:pt x="20786" y="520303"/>
                  </a:cubicBezTo>
                  <a:cubicBezTo>
                    <a:pt x="26692" y="530934"/>
                    <a:pt x="22019" y="524996"/>
                    <a:pt x="30311" y="536972"/>
                  </a:cubicBezTo>
                  <a:cubicBezTo>
                    <a:pt x="31758" y="539061"/>
                    <a:pt x="33617" y="540843"/>
                    <a:pt x="35074" y="542925"/>
                  </a:cubicBezTo>
                  <a:cubicBezTo>
                    <a:pt x="36401" y="544821"/>
                    <a:pt x="37258" y="547027"/>
                    <a:pt x="38646" y="548878"/>
                  </a:cubicBezTo>
                  <a:cubicBezTo>
                    <a:pt x="42030" y="553390"/>
                    <a:pt x="45977" y="557463"/>
                    <a:pt x="49361" y="561975"/>
                  </a:cubicBezTo>
                  <a:cubicBezTo>
                    <a:pt x="55640" y="570347"/>
                    <a:pt x="49487" y="566205"/>
                    <a:pt x="57696" y="570310"/>
                  </a:cubicBezTo>
                  <a:cubicBezTo>
                    <a:pt x="65034" y="582051"/>
                    <a:pt x="62926" y="580627"/>
                    <a:pt x="75555" y="590550"/>
                  </a:cubicBezTo>
                  <a:cubicBezTo>
                    <a:pt x="76951" y="591647"/>
                    <a:pt x="78916" y="591842"/>
                    <a:pt x="80317" y="592932"/>
                  </a:cubicBezTo>
                  <a:cubicBezTo>
                    <a:pt x="82532" y="594655"/>
                    <a:pt x="84056" y="597162"/>
                    <a:pt x="86271" y="598885"/>
                  </a:cubicBezTo>
                  <a:cubicBezTo>
                    <a:pt x="91267" y="602771"/>
                    <a:pt x="101512" y="610334"/>
                    <a:pt x="108892" y="613172"/>
                  </a:cubicBezTo>
                  <a:cubicBezTo>
                    <a:pt x="111589" y="614209"/>
                    <a:pt x="114449" y="614759"/>
                    <a:pt x="117227" y="615553"/>
                  </a:cubicBezTo>
                  <a:cubicBezTo>
                    <a:pt x="125561" y="615156"/>
                    <a:pt x="133983" y="615632"/>
                    <a:pt x="142230" y="614363"/>
                  </a:cubicBezTo>
                  <a:cubicBezTo>
                    <a:pt x="150689" y="613062"/>
                    <a:pt x="147384" y="607921"/>
                    <a:pt x="151755" y="602457"/>
                  </a:cubicBezTo>
                  <a:cubicBezTo>
                    <a:pt x="153201" y="600650"/>
                    <a:pt x="155951" y="600391"/>
                    <a:pt x="157708" y="598885"/>
                  </a:cubicBezTo>
                  <a:cubicBezTo>
                    <a:pt x="161543" y="595597"/>
                    <a:pt x="164852" y="591741"/>
                    <a:pt x="168424" y="588169"/>
                  </a:cubicBezTo>
                  <a:cubicBezTo>
                    <a:pt x="169615" y="586978"/>
                    <a:pt x="170490" y="585350"/>
                    <a:pt x="171996" y="584597"/>
                  </a:cubicBezTo>
                  <a:cubicBezTo>
                    <a:pt x="183826" y="578682"/>
                    <a:pt x="168295" y="587075"/>
                    <a:pt x="182711" y="576263"/>
                  </a:cubicBezTo>
                  <a:cubicBezTo>
                    <a:pt x="190137" y="570693"/>
                    <a:pt x="191442" y="572106"/>
                    <a:pt x="199380" y="567928"/>
                  </a:cubicBezTo>
                  <a:cubicBezTo>
                    <a:pt x="204259" y="565360"/>
                    <a:pt x="209768" y="563492"/>
                    <a:pt x="213667" y="559594"/>
                  </a:cubicBezTo>
                  <a:cubicBezTo>
                    <a:pt x="216768" y="556493"/>
                    <a:pt x="219256" y="553228"/>
                    <a:pt x="223192" y="551260"/>
                  </a:cubicBezTo>
                  <a:cubicBezTo>
                    <a:pt x="224315" y="550699"/>
                    <a:pt x="225546" y="550373"/>
                    <a:pt x="226764" y="550069"/>
                  </a:cubicBezTo>
                  <a:cubicBezTo>
                    <a:pt x="230314" y="549182"/>
                    <a:pt x="233908" y="548482"/>
                    <a:pt x="237480" y="547688"/>
                  </a:cubicBezTo>
                  <a:cubicBezTo>
                    <a:pt x="238671" y="546894"/>
                    <a:pt x="239731" y="545857"/>
                    <a:pt x="241052" y="545307"/>
                  </a:cubicBezTo>
                  <a:cubicBezTo>
                    <a:pt x="245944" y="543269"/>
                    <a:pt x="254720" y="540891"/>
                    <a:pt x="260102" y="539353"/>
                  </a:cubicBezTo>
                  <a:cubicBezTo>
                    <a:pt x="262086" y="537369"/>
                    <a:pt x="263357" y="534171"/>
                    <a:pt x="266055" y="533400"/>
                  </a:cubicBezTo>
                  <a:cubicBezTo>
                    <a:pt x="280888" y="529162"/>
                    <a:pt x="271505" y="531189"/>
                    <a:pt x="294630" y="529828"/>
                  </a:cubicBezTo>
                  <a:cubicBezTo>
                    <a:pt x="298599" y="529034"/>
                    <a:pt x="302596" y="528374"/>
                    <a:pt x="306536" y="527447"/>
                  </a:cubicBezTo>
                  <a:cubicBezTo>
                    <a:pt x="309349" y="526785"/>
                    <a:pt x="312042" y="525655"/>
                    <a:pt x="314871" y="525066"/>
                  </a:cubicBezTo>
                  <a:cubicBezTo>
                    <a:pt x="321578" y="523669"/>
                    <a:pt x="335111" y="521494"/>
                    <a:pt x="335111" y="521494"/>
                  </a:cubicBezTo>
                  <a:cubicBezTo>
                    <a:pt x="337889" y="519907"/>
                    <a:pt x="340492" y="517963"/>
                    <a:pt x="343446" y="516732"/>
                  </a:cubicBezTo>
                  <a:cubicBezTo>
                    <a:pt x="345314" y="515954"/>
                    <a:pt x="347568" y="516403"/>
                    <a:pt x="349399" y="515541"/>
                  </a:cubicBezTo>
                  <a:cubicBezTo>
                    <a:pt x="354388" y="513193"/>
                    <a:pt x="359381" y="510651"/>
                    <a:pt x="363686" y="507207"/>
                  </a:cubicBezTo>
                  <a:cubicBezTo>
                    <a:pt x="365670" y="505619"/>
                    <a:pt x="367418" y="503678"/>
                    <a:pt x="369639" y="502444"/>
                  </a:cubicBezTo>
                  <a:cubicBezTo>
                    <a:pt x="371070" y="501649"/>
                    <a:pt x="372849" y="501771"/>
                    <a:pt x="374402" y="501253"/>
                  </a:cubicBezTo>
                  <a:cubicBezTo>
                    <a:pt x="376429" y="500577"/>
                    <a:pt x="378443" y="499828"/>
                    <a:pt x="380355" y="498872"/>
                  </a:cubicBezTo>
                  <a:cubicBezTo>
                    <a:pt x="382425" y="497837"/>
                    <a:pt x="384412" y="496627"/>
                    <a:pt x="386308" y="495300"/>
                  </a:cubicBezTo>
                  <a:cubicBezTo>
                    <a:pt x="388390" y="493843"/>
                    <a:pt x="389988" y="491674"/>
                    <a:pt x="392261" y="490538"/>
                  </a:cubicBezTo>
                  <a:cubicBezTo>
                    <a:pt x="394845" y="489246"/>
                    <a:pt x="397818" y="488951"/>
                    <a:pt x="400596" y="488157"/>
                  </a:cubicBezTo>
                  <a:cubicBezTo>
                    <a:pt x="405526" y="480761"/>
                    <a:pt x="399911" y="487449"/>
                    <a:pt x="412502" y="482203"/>
                  </a:cubicBezTo>
                  <a:cubicBezTo>
                    <a:pt x="414333" y="481440"/>
                    <a:pt x="415650" y="479785"/>
                    <a:pt x="417264" y="478632"/>
                  </a:cubicBezTo>
                  <a:cubicBezTo>
                    <a:pt x="419874" y="476768"/>
                    <a:pt x="424278" y="474073"/>
                    <a:pt x="426789" y="472678"/>
                  </a:cubicBezTo>
                  <a:cubicBezTo>
                    <a:pt x="428341" y="471816"/>
                    <a:pt x="429964" y="471091"/>
                    <a:pt x="431552" y="470297"/>
                  </a:cubicBezTo>
                  <a:cubicBezTo>
                    <a:pt x="437975" y="460019"/>
                    <a:pt x="437902" y="460574"/>
                    <a:pt x="439886" y="456010"/>
                  </a:cubicBezTo>
                  <a:close/>
                </a:path>
              </a:pathLst>
            </a:custGeom>
            <a:noFill/>
            <a:ln w="381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ttangolo 14">
            <a:extLst>
              <a:ext uri="{FF2B5EF4-FFF2-40B4-BE49-F238E27FC236}">
                <a16:creationId xmlns:a16="http://schemas.microsoft.com/office/drawing/2014/main" id="{8E05061B-5E3A-0EC3-68CE-D74F9CB064AB}"/>
              </a:ext>
            </a:extLst>
          </p:cNvPr>
          <p:cNvSpPr/>
          <p:nvPr/>
        </p:nvSpPr>
        <p:spPr>
          <a:xfrm>
            <a:off x="9604240" y="4240552"/>
            <a:ext cx="1153875" cy="237493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3D1E7BD-8448-F117-D79D-5B4D51047E1A}"/>
              </a:ext>
            </a:extLst>
          </p:cNvPr>
          <p:cNvSpPr txBox="1"/>
          <p:nvPr/>
        </p:nvSpPr>
        <p:spPr>
          <a:xfrm>
            <a:off x="978898" y="4440368"/>
            <a:ext cx="1915886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71173"/>
                </a:solidFill>
              </a:rPr>
              <a:t>Third lumbar vertebral body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A111FA1-410C-0B5A-8AE2-2706507B07A8}"/>
              </a:ext>
            </a:extLst>
          </p:cNvPr>
          <p:cNvSpPr txBox="1"/>
          <p:nvPr/>
        </p:nvSpPr>
        <p:spPr>
          <a:xfrm>
            <a:off x="6483658" y="2891612"/>
            <a:ext cx="4274457" cy="461665"/>
          </a:xfrm>
          <a:prstGeom prst="rect">
            <a:avLst/>
          </a:prstGeom>
          <a:solidFill>
            <a:srgbClr val="005E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Sarcopenia predicted: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57511D1C-B604-28E0-1CD2-C1ADAEC20588}"/>
              </a:ext>
            </a:extLst>
          </p:cNvPr>
          <p:cNvSpPr/>
          <p:nvPr/>
        </p:nvSpPr>
        <p:spPr>
          <a:xfrm>
            <a:off x="3746502" y="1771650"/>
            <a:ext cx="2321789" cy="46166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888AD2C-2623-6BCF-7D01-49A803E918CD}"/>
              </a:ext>
            </a:extLst>
          </p:cNvPr>
          <p:cNvSpPr txBox="1"/>
          <p:nvPr/>
        </p:nvSpPr>
        <p:spPr>
          <a:xfrm>
            <a:off x="8426861" y="1349281"/>
            <a:ext cx="3596120" cy="1113341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PREHABILITATION</a:t>
            </a:r>
          </a:p>
        </p:txBody>
      </p:sp>
    </p:spTree>
    <p:extLst>
      <p:ext uri="{BB962C8B-B14F-4D97-AF65-F5344CB8AC3E}">
        <p14:creationId xmlns:p14="http://schemas.microsoft.com/office/powerpoint/2010/main" val="2081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7D098-2329-994C-95B1-6A49192D2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E0B3D74-AE71-70E1-738D-FAE1C2E386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55" t="47407" r="7884" b="39894"/>
          <a:stretch>
            <a:fillRect/>
          </a:stretch>
        </p:blipFill>
        <p:spPr>
          <a:xfrm>
            <a:off x="323273" y="1713345"/>
            <a:ext cx="8781144" cy="87085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6C24434-8F97-E22F-F7AD-3F893FC098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78" t="32997" r="71280" b="58787"/>
          <a:stretch>
            <a:fillRect/>
          </a:stretch>
        </p:blipFill>
        <p:spPr>
          <a:xfrm>
            <a:off x="323273" y="1227135"/>
            <a:ext cx="2152072" cy="48621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97A6BA84-5E5C-2DDC-85E2-7F914F91189C}"/>
              </a:ext>
            </a:extLst>
          </p:cNvPr>
          <p:cNvSpPr txBox="1"/>
          <p:nvPr/>
        </p:nvSpPr>
        <p:spPr>
          <a:xfrm>
            <a:off x="2604654" y="1251680"/>
            <a:ext cx="1366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D2B6E"/>
                </a:solidFill>
              </a:rPr>
              <a:t>2026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4F29B49-6792-C7A6-E699-3C6A25CBE2C6}"/>
              </a:ext>
            </a:extLst>
          </p:cNvPr>
          <p:cNvSpPr txBox="1"/>
          <p:nvPr/>
        </p:nvSpPr>
        <p:spPr>
          <a:xfrm>
            <a:off x="277091" y="2577215"/>
            <a:ext cx="3228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D’Arcangelo G et al.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6A03B6BE-BA23-BEA1-523C-147374B9FE0D}"/>
              </a:ext>
            </a:extLst>
          </p:cNvPr>
          <p:cNvGrpSpPr/>
          <p:nvPr/>
        </p:nvGrpSpPr>
        <p:grpSpPr>
          <a:xfrm>
            <a:off x="3232583" y="3302433"/>
            <a:ext cx="4324548" cy="2991934"/>
            <a:chOff x="1183329" y="3304090"/>
            <a:chExt cx="4324548" cy="2991934"/>
          </a:xfrm>
        </p:grpSpPr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1F64EA61-BBF5-E811-AFD4-037FC68AE860}"/>
                </a:ext>
              </a:extLst>
            </p:cNvPr>
            <p:cNvSpPr txBox="1"/>
            <p:nvPr/>
          </p:nvSpPr>
          <p:spPr>
            <a:xfrm>
              <a:off x="1559991" y="3304090"/>
              <a:ext cx="39478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Clinical relapse</a:t>
              </a:r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F9F0494F-05C7-562A-4898-940CF888F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3329" y="3717816"/>
              <a:ext cx="4226400" cy="2578208"/>
            </a:xfrm>
            <a:prstGeom prst="rect">
              <a:avLst/>
            </a:prstGeom>
          </p:spPr>
        </p:pic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CB5F0CFE-760C-C0E6-2A1D-DCE431DFEE4A}"/>
              </a:ext>
            </a:extLst>
          </p:cNvPr>
          <p:cNvGrpSpPr/>
          <p:nvPr/>
        </p:nvGrpSpPr>
        <p:grpSpPr>
          <a:xfrm>
            <a:off x="7798234" y="3196924"/>
            <a:ext cx="4224590" cy="3097443"/>
            <a:chOff x="7569577" y="2915117"/>
            <a:chExt cx="4224590" cy="3097443"/>
          </a:xfrm>
        </p:grpSpPr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4F31958A-5C62-68CB-FEDC-4CB962C0DB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9577" y="3432943"/>
              <a:ext cx="4224590" cy="2579617"/>
            </a:xfrm>
            <a:prstGeom prst="rect">
              <a:avLst/>
            </a:prstGeom>
          </p:spPr>
        </p:pic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9BDD44E0-033F-0247-C6C1-A2FABA15AC5D}"/>
                </a:ext>
              </a:extLst>
            </p:cNvPr>
            <p:cNvSpPr txBox="1"/>
            <p:nvPr/>
          </p:nvSpPr>
          <p:spPr>
            <a:xfrm>
              <a:off x="7790679" y="2915117"/>
              <a:ext cx="39478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Hospitalization</a:t>
              </a:r>
            </a:p>
          </p:txBody>
        </p:sp>
      </p:grp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2976175-52B9-2CA7-3BAF-97D8EE8A82CD}"/>
              </a:ext>
            </a:extLst>
          </p:cNvPr>
          <p:cNvSpPr txBox="1"/>
          <p:nvPr/>
        </p:nvSpPr>
        <p:spPr>
          <a:xfrm>
            <a:off x="232676" y="3231214"/>
            <a:ext cx="25941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78 pts </a:t>
            </a:r>
          </a:p>
          <a:p>
            <a:r>
              <a:rPr lang="en-US" sz="2400" dirty="0"/>
              <a:t>Mean age 12 </a:t>
            </a:r>
            <a:r>
              <a:rPr lang="en-US" sz="2400" dirty="0" err="1"/>
              <a:t>yo</a:t>
            </a:r>
            <a:endParaRPr lang="en-US" sz="2400" dirty="0"/>
          </a:p>
          <a:p>
            <a:r>
              <a:rPr lang="en-US" sz="2400" dirty="0"/>
              <a:t>39% UC; 61% CD</a:t>
            </a:r>
          </a:p>
          <a:p>
            <a:endParaRPr lang="en-US" sz="2400" dirty="0"/>
          </a:p>
          <a:p>
            <a:r>
              <a:rPr lang="en-US" sz="2400" b="1" dirty="0"/>
              <a:t>Sarcopenia: 59%</a:t>
            </a:r>
          </a:p>
          <a:p>
            <a:r>
              <a:rPr lang="en-US" sz="2400" dirty="0"/>
              <a:t>(Total psoas muscle area)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6BB75A83-0411-0F98-2B71-3E4D53CF04FA}"/>
              </a:ext>
            </a:extLst>
          </p:cNvPr>
          <p:cNvSpPr/>
          <p:nvPr/>
        </p:nvSpPr>
        <p:spPr>
          <a:xfrm>
            <a:off x="5836920" y="5356860"/>
            <a:ext cx="541020" cy="2209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3E807B8-8D42-D2CD-C559-C657B6ABE8AE}"/>
              </a:ext>
            </a:extLst>
          </p:cNvPr>
          <p:cNvSpPr/>
          <p:nvPr/>
        </p:nvSpPr>
        <p:spPr>
          <a:xfrm>
            <a:off x="10287000" y="5349240"/>
            <a:ext cx="541020" cy="2209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BCBFD71A-3D67-CD23-9A1F-3F1D50D6C5F5}"/>
              </a:ext>
            </a:extLst>
          </p:cNvPr>
          <p:cNvSpPr/>
          <p:nvPr/>
        </p:nvSpPr>
        <p:spPr>
          <a:xfrm>
            <a:off x="7613650" y="1752600"/>
            <a:ext cx="1397000" cy="47625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2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5A6D2-91F0-60C0-065D-3B674842D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2AE6595-C74D-464F-EB6C-CBCE08653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1092219"/>
            <a:ext cx="9806940" cy="5662555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0F997248-E59D-3345-56CB-C3D6D622AC60}"/>
              </a:ext>
            </a:extLst>
          </p:cNvPr>
          <p:cNvSpPr/>
          <p:nvPr/>
        </p:nvSpPr>
        <p:spPr>
          <a:xfrm>
            <a:off x="9205912" y="3429000"/>
            <a:ext cx="540067" cy="914400"/>
          </a:xfrm>
          <a:prstGeom prst="rect">
            <a:avLst/>
          </a:prstGeom>
          <a:noFill/>
          <a:ln w="57150">
            <a:solidFill>
              <a:srgbClr val="2D2B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BDB7FF6-D94A-E1A0-7F03-BCC204FD8FB7}"/>
              </a:ext>
            </a:extLst>
          </p:cNvPr>
          <p:cNvSpPr/>
          <p:nvPr/>
        </p:nvSpPr>
        <p:spPr>
          <a:xfrm>
            <a:off x="4818743" y="4922520"/>
            <a:ext cx="6138817" cy="735330"/>
          </a:xfrm>
          <a:prstGeom prst="rect">
            <a:avLst/>
          </a:prstGeom>
          <a:noFill/>
          <a:ln w="57150">
            <a:solidFill>
              <a:srgbClr val="2D2B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BB875B41-B8E3-50EC-3114-B523BBA4C9BA}"/>
              </a:ext>
            </a:extLst>
          </p:cNvPr>
          <p:cNvSpPr/>
          <p:nvPr/>
        </p:nvSpPr>
        <p:spPr>
          <a:xfrm>
            <a:off x="2805112" y="3222171"/>
            <a:ext cx="1295174" cy="667658"/>
          </a:xfrm>
          <a:prstGeom prst="rect">
            <a:avLst/>
          </a:prstGeom>
          <a:noFill/>
          <a:ln w="57150">
            <a:solidFill>
              <a:srgbClr val="2D2B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28CB788-3470-7DB5-4A9C-79A426BB601C}"/>
              </a:ext>
            </a:extLst>
          </p:cNvPr>
          <p:cNvSpPr/>
          <p:nvPr/>
        </p:nvSpPr>
        <p:spPr>
          <a:xfrm>
            <a:off x="1390765" y="3998621"/>
            <a:ext cx="2502280" cy="333829"/>
          </a:xfrm>
          <a:prstGeom prst="rect">
            <a:avLst/>
          </a:prstGeom>
          <a:noFill/>
          <a:ln w="57150">
            <a:solidFill>
              <a:srgbClr val="2D2B6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40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16CEC-13D0-549A-3A91-061902567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83B54ED-1B68-8CA9-3557-88E62D5CA971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>Role of the gut in the pathogenesis of sarcopenia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Cirrhosis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Cancer</a:t>
            </a:r>
            <a:endParaRPr lang="en-US" sz="2400" b="1" dirty="0"/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508879F0-982B-558B-CF49-458165BBE9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A302DA0C-CDFD-6E1E-F467-882BDABE34D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D181E502-5896-B0A4-2951-86E6678406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  <p:pic>
        <p:nvPicPr>
          <p:cNvPr id="2" name="Picture 2" descr="Cirrhosis Vector Art, Icons, and Graphics for Free Download">
            <a:extLst>
              <a:ext uri="{FF2B5EF4-FFF2-40B4-BE49-F238E27FC236}">
                <a16:creationId xmlns:a16="http://schemas.microsoft.com/office/drawing/2014/main" id="{5CBA88DD-5F31-F949-2F56-FA0F2C3FEC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16291" t="11517" r="15922" b="6751"/>
          <a:stretch>
            <a:fillRect/>
          </a:stretch>
        </p:blipFill>
        <p:spPr bwMode="auto">
          <a:xfrm>
            <a:off x="7028873" y="2608814"/>
            <a:ext cx="2419927" cy="194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08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B6FA0-2B6F-592C-8179-5F6656D47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9365E170-FBCD-0032-5CF8-3116AEE3804E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Dhaliwal A et al. 2020</a:t>
            </a:r>
          </a:p>
        </p:txBody>
      </p:sp>
      <p:pic>
        <p:nvPicPr>
          <p:cNvPr id="9220" name="Picture 4" descr="Fig 1.">
            <a:extLst>
              <a:ext uri="{FF2B5EF4-FFF2-40B4-BE49-F238E27FC236}">
                <a16:creationId xmlns:a16="http://schemas.microsoft.com/office/drawing/2014/main" id="{2251C1A6-D7F0-B802-F49B-60674079B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093" y="1102662"/>
            <a:ext cx="5103813" cy="56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59C0C001-C793-67FB-972E-9FC4D61EBBFD}"/>
              </a:ext>
            </a:extLst>
          </p:cNvPr>
          <p:cNvSpPr/>
          <p:nvPr/>
        </p:nvSpPr>
        <p:spPr>
          <a:xfrm>
            <a:off x="7249886" y="2164079"/>
            <a:ext cx="1398020" cy="140970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0CCA0A7D-0C18-A07F-05B0-2E4DCF4E7453}"/>
              </a:ext>
            </a:extLst>
          </p:cNvPr>
          <p:cNvSpPr/>
          <p:nvPr/>
        </p:nvSpPr>
        <p:spPr>
          <a:xfrm>
            <a:off x="5396989" y="1102662"/>
            <a:ext cx="1398020" cy="140970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9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63016-01A6-3209-2F77-9D7F32D31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1BFBB06-7975-22D7-3394-72355BB835F6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Sinclair M et al. 2015; </a:t>
            </a:r>
            <a:r>
              <a:rPr lang="en-US" sz="1200" dirty="0" err="1"/>
              <a:t>Dasarathy</a:t>
            </a:r>
            <a:r>
              <a:rPr lang="en-US" sz="1200" dirty="0"/>
              <a:t> S et al. 2017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09C03C95-537A-1503-BFDA-F32A6375A747}"/>
              </a:ext>
            </a:extLst>
          </p:cNvPr>
          <p:cNvGrpSpPr/>
          <p:nvPr/>
        </p:nvGrpSpPr>
        <p:grpSpPr>
          <a:xfrm>
            <a:off x="1962150" y="1139371"/>
            <a:ext cx="4785360" cy="2612572"/>
            <a:chOff x="1962150" y="1139371"/>
            <a:chExt cx="4785360" cy="2612572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CE2A87B-D84E-25F7-EA13-FC63013EA6B8}"/>
                </a:ext>
              </a:extLst>
            </p:cNvPr>
            <p:cNvSpPr/>
            <p:nvPr/>
          </p:nvSpPr>
          <p:spPr>
            <a:xfrm>
              <a:off x="2202179" y="1139371"/>
              <a:ext cx="1012735" cy="26125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FC67B93C-4945-7AA4-2B58-8A40E22F911D}"/>
                </a:ext>
              </a:extLst>
            </p:cNvPr>
            <p:cNvSpPr/>
            <p:nvPr/>
          </p:nvSpPr>
          <p:spPr>
            <a:xfrm>
              <a:off x="1962150" y="2194559"/>
              <a:ext cx="240029" cy="1317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3F9B008B-D5D4-A0B9-0FC0-5AEE8B69806D}"/>
                </a:ext>
              </a:extLst>
            </p:cNvPr>
            <p:cNvSpPr/>
            <p:nvPr/>
          </p:nvSpPr>
          <p:spPr>
            <a:xfrm>
              <a:off x="3058523" y="1584959"/>
              <a:ext cx="3688987" cy="15621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8" name="Immagine 57">
            <a:extLst>
              <a:ext uri="{FF2B5EF4-FFF2-40B4-BE49-F238E27FC236}">
                <a16:creationId xmlns:a16="http://schemas.microsoft.com/office/drawing/2014/main" id="{C9AE0071-F1D9-FE17-C3F7-FCDF45E270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01" t="15661" r="32786" b="8995"/>
          <a:stretch>
            <a:fillRect/>
          </a:stretch>
        </p:blipFill>
        <p:spPr>
          <a:xfrm>
            <a:off x="297541" y="1247917"/>
            <a:ext cx="6487887" cy="5578957"/>
          </a:xfrm>
          <a:prstGeom prst="rect">
            <a:avLst/>
          </a:prstGeom>
        </p:spPr>
      </p:pic>
      <p:grpSp>
        <p:nvGrpSpPr>
          <p:cNvPr id="59" name="Gruppo 58">
            <a:extLst>
              <a:ext uri="{FF2B5EF4-FFF2-40B4-BE49-F238E27FC236}">
                <a16:creationId xmlns:a16="http://schemas.microsoft.com/office/drawing/2014/main" id="{DBC4C03A-651F-C20B-B5CC-8E7F9DBFF01B}"/>
              </a:ext>
            </a:extLst>
          </p:cNvPr>
          <p:cNvGrpSpPr/>
          <p:nvPr/>
        </p:nvGrpSpPr>
        <p:grpSpPr>
          <a:xfrm>
            <a:off x="1962150" y="1139371"/>
            <a:ext cx="4785360" cy="2612572"/>
            <a:chOff x="1962150" y="1139371"/>
            <a:chExt cx="4785360" cy="2612572"/>
          </a:xfrm>
        </p:grpSpPr>
        <p:sp>
          <p:nvSpPr>
            <p:cNvPr id="60" name="Rettangolo 59">
              <a:extLst>
                <a:ext uri="{FF2B5EF4-FFF2-40B4-BE49-F238E27FC236}">
                  <a16:creationId xmlns:a16="http://schemas.microsoft.com/office/drawing/2014/main" id="{B7CD12CC-EB62-1AF9-C36E-AE5054A2BDFD}"/>
                </a:ext>
              </a:extLst>
            </p:cNvPr>
            <p:cNvSpPr/>
            <p:nvPr/>
          </p:nvSpPr>
          <p:spPr>
            <a:xfrm>
              <a:off x="2202179" y="1139371"/>
              <a:ext cx="1012735" cy="26125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ttangolo 60">
              <a:extLst>
                <a:ext uri="{FF2B5EF4-FFF2-40B4-BE49-F238E27FC236}">
                  <a16:creationId xmlns:a16="http://schemas.microsoft.com/office/drawing/2014/main" id="{1E53156A-CFB7-FCC6-1C9C-07C4403E1CEC}"/>
                </a:ext>
              </a:extLst>
            </p:cNvPr>
            <p:cNvSpPr/>
            <p:nvPr/>
          </p:nvSpPr>
          <p:spPr>
            <a:xfrm>
              <a:off x="1962150" y="2194559"/>
              <a:ext cx="240029" cy="1317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ttangolo 61">
              <a:extLst>
                <a:ext uri="{FF2B5EF4-FFF2-40B4-BE49-F238E27FC236}">
                  <a16:creationId xmlns:a16="http://schemas.microsoft.com/office/drawing/2014/main" id="{3F146449-5DE4-3CFD-5486-417B067C3368}"/>
                </a:ext>
              </a:extLst>
            </p:cNvPr>
            <p:cNvSpPr/>
            <p:nvPr/>
          </p:nvSpPr>
          <p:spPr>
            <a:xfrm>
              <a:off x="3058523" y="1584959"/>
              <a:ext cx="3688987" cy="15621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34" name="Gruppo 9233">
            <a:extLst>
              <a:ext uri="{FF2B5EF4-FFF2-40B4-BE49-F238E27FC236}">
                <a16:creationId xmlns:a16="http://schemas.microsoft.com/office/drawing/2014/main" id="{0453D5DF-C472-C9E4-734E-2FC6493722CB}"/>
              </a:ext>
            </a:extLst>
          </p:cNvPr>
          <p:cNvGrpSpPr/>
          <p:nvPr/>
        </p:nvGrpSpPr>
        <p:grpSpPr>
          <a:xfrm>
            <a:off x="4751125" y="3149398"/>
            <a:ext cx="1708158" cy="3117120"/>
            <a:chOff x="4751125" y="3149398"/>
            <a:chExt cx="1708158" cy="3117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3" name="Input penna 22">
                  <a:extLst>
                    <a:ext uri="{FF2B5EF4-FFF2-40B4-BE49-F238E27FC236}">
                      <a16:creationId xmlns:a16="http://schemas.microsoft.com/office/drawing/2014/main" id="{26B45E35-C86C-DB19-7425-F0014F1D2F2F}"/>
                    </a:ext>
                  </a:extLst>
                </p14:cNvPr>
                <p14:cNvContentPartPr/>
                <p14:nvPr/>
              </p14:nvContentPartPr>
              <p14:xfrm>
                <a:off x="6378283" y="3149398"/>
                <a:ext cx="81000" cy="1461960"/>
              </p14:xfrm>
            </p:contentPart>
          </mc:Choice>
          <mc:Fallback xmlns="">
            <p:pic>
              <p:nvPicPr>
                <p:cNvPr id="23" name="Input penna 22">
                  <a:extLst>
                    <a:ext uri="{FF2B5EF4-FFF2-40B4-BE49-F238E27FC236}">
                      <a16:creationId xmlns:a16="http://schemas.microsoft.com/office/drawing/2014/main" id="{26B45E35-C86C-DB19-7425-F0014F1D2F2F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60643" y="3131758"/>
                  <a:ext cx="116640" cy="149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25" name="Input penna 24">
                  <a:extLst>
                    <a:ext uri="{FF2B5EF4-FFF2-40B4-BE49-F238E27FC236}">
                      <a16:creationId xmlns:a16="http://schemas.microsoft.com/office/drawing/2014/main" id="{0F51C622-45A1-BC57-9EE3-B9F509691086}"/>
                    </a:ext>
                  </a:extLst>
                </p14:cNvPr>
                <p14:cNvContentPartPr/>
                <p14:nvPr/>
              </p14:nvContentPartPr>
              <p14:xfrm>
                <a:off x="6391243" y="4633798"/>
                <a:ext cx="27360" cy="276840"/>
              </p14:xfrm>
            </p:contentPart>
          </mc:Choice>
          <mc:Fallback xmlns="">
            <p:pic>
              <p:nvPicPr>
                <p:cNvPr id="25" name="Input penna 24">
                  <a:extLst>
                    <a:ext uri="{FF2B5EF4-FFF2-40B4-BE49-F238E27FC236}">
                      <a16:creationId xmlns:a16="http://schemas.microsoft.com/office/drawing/2014/main" id="{0F51C622-45A1-BC57-9EE3-B9F50969108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373243" y="4615798"/>
                  <a:ext cx="6300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6" name="Input penna 25">
                  <a:extLst>
                    <a:ext uri="{FF2B5EF4-FFF2-40B4-BE49-F238E27FC236}">
                      <a16:creationId xmlns:a16="http://schemas.microsoft.com/office/drawing/2014/main" id="{D75DE6F0-861D-8D69-3904-C3C92B4FF195}"/>
                    </a:ext>
                  </a:extLst>
                </p14:cNvPr>
                <p14:cNvContentPartPr/>
                <p14:nvPr/>
              </p14:nvContentPartPr>
              <p14:xfrm>
                <a:off x="6256963" y="5048158"/>
                <a:ext cx="119880" cy="452880"/>
              </p14:xfrm>
            </p:contentPart>
          </mc:Choice>
          <mc:Fallback xmlns="">
            <p:pic>
              <p:nvPicPr>
                <p:cNvPr id="26" name="Input penna 25">
                  <a:extLst>
                    <a:ext uri="{FF2B5EF4-FFF2-40B4-BE49-F238E27FC236}">
                      <a16:creationId xmlns:a16="http://schemas.microsoft.com/office/drawing/2014/main" id="{D75DE6F0-861D-8D69-3904-C3C92B4FF19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238963" y="5030158"/>
                  <a:ext cx="155520" cy="48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7" name="Input penna 26">
                  <a:extLst>
                    <a:ext uri="{FF2B5EF4-FFF2-40B4-BE49-F238E27FC236}">
                      <a16:creationId xmlns:a16="http://schemas.microsoft.com/office/drawing/2014/main" id="{3E8DAAD2-E780-06F0-D847-BD6594072844}"/>
                    </a:ext>
                  </a:extLst>
                </p14:cNvPr>
                <p14:cNvContentPartPr/>
                <p14:nvPr/>
              </p14:nvContentPartPr>
              <p14:xfrm>
                <a:off x="6063643" y="5524438"/>
                <a:ext cx="176760" cy="315720"/>
              </p14:xfrm>
            </p:contentPart>
          </mc:Choice>
          <mc:Fallback xmlns="">
            <p:pic>
              <p:nvPicPr>
                <p:cNvPr id="27" name="Input penna 26">
                  <a:extLst>
                    <a:ext uri="{FF2B5EF4-FFF2-40B4-BE49-F238E27FC236}">
                      <a16:creationId xmlns:a16="http://schemas.microsoft.com/office/drawing/2014/main" id="{3E8DAAD2-E780-06F0-D847-BD6594072844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046003" y="5506438"/>
                  <a:ext cx="212400" cy="35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8" name="Input penna 27">
                  <a:extLst>
                    <a:ext uri="{FF2B5EF4-FFF2-40B4-BE49-F238E27FC236}">
                      <a16:creationId xmlns:a16="http://schemas.microsoft.com/office/drawing/2014/main" id="{DF7D2D24-8A50-AEA6-5E24-252286100C71}"/>
                    </a:ext>
                  </a:extLst>
                </p14:cNvPr>
                <p14:cNvContentPartPr/>
                <p14:nvPr/>
              </p14:nvContentPartPr>
              <p14:xfrm>
                <a:off x="6026923" y="5919478"/>
                <a:ext cx="61200" cy="59400"/>
              </p14:xfrm>
            </p:contentPart>
          </mc:Choice>
          <mc:Fallback xmlns="">
            <p:pic>
              <p:nvPicPr>
                <p:cNvPr id="28" name="Input penna 27">
                  <a:extLst>
                    <a:ext uri="{FF2B5EF4-FFF2-40B4-BE49-F238E27FC236}">
                      <a16:creationId xmlns:a16="http://schemas.microsoft.com/office/drawing/2014/main" id="{DF7D2D24-8A50-AEA6-5E24-252286100C7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009283" y="5901838"/>
                  <a:ext cx="968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9" name="Input penna 28">
                  <a:extLst>
                    <a:ext uri="{FF2B5EF4-FFF2-40B4-BE49-F238E27FC236}">
                      <a16:creationId xmlns:a16="http://schemas.microsoft.com/office/drawing/2014/main" id="{5853A2CF-5D95-AB19-E5B1-9063DE2B7B7F}"/>
                    </a:ext>
                  </a:extLst>
                </p14:cNvPr>
                <p14:cNvContentPartPr/>
                <p14:nvPr/>
              </p14:nvContentPartPr>
              <p14:xfrm>
                <a:off x="5102698" y="5859358"/>
                <a:ext cx="941040" cy="367920"/>
              </p14:xfrm>
            </p:contentPart>
          </mc:Choice>
          <mc:Fallback xmlns="">
            <p:pic>
              <p:nvPicPr>
                <p:cNvPr id="29" name="Input penna 28">
                  <a:extLst>
                    <a:ext uri="{FF2B5EF4-FFF2-40B4-BE49-F238E27FC236}">
                      <a16:creationId xmlns:a16="http://schemas.microsoft.com/office/drawing/2014/main" id="{5853A2CF-5D95-AB19-E5B1-9063DE2B7B7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085058" y="5841358"/>
                  <a:ext cx="976680" cy="40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30" name="Input penna 29">
                  <a:extLst>
                    <a:ext uri="{FF2B5EF4-FFF2-40B4-BE49-F238E27FC236}">
                      <a16:creationId xmlns:a16="http://schemas.microsoft.com/office/drawing/2014/main" id="{6E21496D-B2A3-6491-72E9-2FA0EAAD060B}"/>
                    </a:ext>
                  </a:extLst>
                </p14:cNvPr>
                <p14:cNvContentPartPr/>
                <p14:nvPr/>
              </p14:nvContentPartPr>
              <p14:xfrm>
                <a:off x="4751125" y="6200278"/>
                <a:ext cx="321120" cy="66240"/>
              </p14:xfrm>
            </p:contentPart>
          </mc:Choice>
          <mc:Fallback xmlns="">
            <p:pic>
              <p:nvPicPr>
                <p:cNvPr id="30" name="Input penna 29">
                  <a:extLst>
                    <a:ext uri="{FF2B5EF4-FFF2-40B4-BE49-F238E27FC236}">
                      <a16:creationId xmlns:a16="http://schemas.microsoft.com/office/drawing/2014/main" id="{6E21496D-B2A3-6491-72E9-2FA0EAAD060B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733125" y="6182638"/>
                  <a:ext cx="3567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63" name="Input penna 62">
                  <a:extLst>
                    <a:ext uri="{FF2B5EF4-FFF2-40B4-BE49-F238E27FC236}">
                      <a16:creationId xmlns:a16="http://schemas.microsoft.com/office/drawing/2014/main" id="{FE9384A9-3343-99D9-0170-FF7A5D2A1671}"/>
                    </a:ext>
                  </a:extLst>
                </p14:cNvPr>
                <p14:cNvContentPartPr/>
                <p14:nvPr/>
              </p14:nvContentPartPr>
              <p14:xfrm>
                <a:off x="6301500" y="3310920"/>
                <a:ext cx="360" cy="360"/>
              </p14:xfrm>
            </p:contentPart>
          </mc:Choice>
          <mc:Fallback xmlns="">
            <p:pic>
              <p:nvPicPr>
                <p:cNvPr id="63" name="Input penna 62">
                  <a:extLst>
                    <a:ext uri="{FF2B5EF4-FFF2-40B4-BE49-F238E27FC236}">
                      <a16:creationId xmlns:a16="http://schemas.microsoft.com/office/drawing/2014/main" id="{FE9384A9-3343-99D9-0170-FF7A5D2A167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283500" y="329292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9216" name="Input penna 9215">
                  <a:extLst>
                    <a:ext uri="{FF2B5EF4-FFF2-40B4-BE49-F238E27FC236}">
                      <a16:creationId xmlns:a16="http://schemas.microsoft.com/office/drawing/2014/main" id="{8E2E4D70-2128-1229-7AEE-7AB848DE8241}"/>
                    </a:ext>
                  </a:extLst>
                </p14:cNvPr>
                <p14:cNvContentPartPr/>
                <p14:nvPr/>
              </p14:nvContentPartPr>
              <p14:xfrm>
                <a:off x="6378283" y="3149398"/>
                <a:ext cx="81000" cy="1461960"/>
              </p14:xfrm>
            </p:contentPart>
          </mc:Choice>
          <mc:Fallback xmlns="">
            <p:pic>
              <p:nvPicPr>
                <p:cNvPr id="9216" name="Input penna 9215">
                  <a:extLst>
                    <a:ext uri="{FF2B5EF4-FFF2-40B4-BE49-F238E27FC236}">
                      <a16:creationId xmlns:a16="http://schemas.microsoft.com/office/drawing/2014/main" id="{8E2E4D70-2128-1229-7AEE-7AB848DE824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360203" y="3131394"/>
                  <a:ext cx="116799" cy="149760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9217" name="Input penna 9216">
                  <a:extLst>
                    <a:ext uri="{FF2B5EF4-FFF2-40B4-BE49-F238E27FC236}">
                      <a16:creationId xmlns:a16="http://schemas.microsoft.com/office/drawing/2014/main" id="{BE0AEAA0-A203-1953-FA30-5CA60D14F80C}"/>
                    </a:ext>
                  </a:extLst>
                </p14:cNvPr>
                <p14:cNvContentPartPr/>
                <p14:nvPr/>
              </p14:nvContentPartPr>
              <p14:xfrm>
                <a:off x="6391243" y="4633798"/>
                <a:ext cx="27360" cy="276840"/>
              </p14:xfrm>
            </p:contentPart>
          </mc:Choice>
          <mc:Fallback xmlns="">
            <p:pic>
              <p:nvPicPr>
                <p:cNvPr id="9217" name="Input penna 9216">
                  <a:extLst>
                    <a:ext uri="{FF2B5EF4-FFF2-40B4-BE49-F238E27FC236}">
                      <a16:creationId xmlns:a16="http://schemas.microsoft.com/office/drawing/2014/main" id="{BE0AEAA0-A203-1953-FA30-5CA60D14F80C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373243" y="4615798"/>
                  <a:ext cx="63000" cy="31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9219" name="Input penna 9218">
                  <a:extLst>
                    <a:ext uri="{FF2B5EF4-FFF2-40B4-BE49-F238E27FC236}">
                      <a16:creationId xmlns:a16="http://schemas.microsoft.com/office/drawing/2014/main" id="{4BCE69C2-7A84-A552-7510-FB7B8CE9ACBB}"/>
                    </a:ext>
                  </a:extLst>
                </p14:cNvPr>
                <p14:cNvContentPartPr/>
                <p14:nvPr/>
              </p14:nvContentPartPr>
              <p14:xfrm>
                <a:off x="6256963" y="5048158"/>
                <a:ext cx="119880" cy="452880"/>
              </p14:xfrm>
            </p:contentPart>
          </mc:Choice>
          <mc:Fallback xmlns="">
            <p:pic>
              <p:nvPicPr>
                <p:cNvPr id="9219" name="Input penna 9218">
                  <a:extLst>
                    <a:ext uri="{FF2B5EF4-FFF2-40B4-BE49-F238E27FC236}">
                      <a16:creationId xmlns:a16="http://schemas.microsoft.com/office/drawing/2014/main" id="{4BCE69C2-7A84-A552-7510-FB7B8CE9ACBB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238963" y="5030158"/>
                  <a:ext cx="155520" cy="48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9220" name="Input penna 9219">
                  <a:extLst>
                    <a:ext uri="{FF2B5EF4-FFF2-40B4-BE49-F238E27FC236}">
                      <a16:creationId xmlns:a16="http://schemas.microsoft.com/office/drawing/2014/main" id="{EA35AA4F-F68E-E242-A9F5-C6107E3B15A6}"/>
                    </a:ext>
                  </a:extLst>
                </p14:cNvPr>
                <p14:cNvContentPartPr/>
                <p14:nvPr/>
              </p14:nvContentPartPr>
              <p14:xfrm>
                <a:off x="6063643" y="5524438"/>
                <a:ext cx="176760" cy="315720"/>
              </p14:xfrm>
            </p:contentPart>
          </mc:Choice>
          <mc:Fallback xmlns="">
            <p:pic>
              <p:nvPicPr>
                <p:cNvPr id="9220" name="Input penna 9219">
                  <a:extLst>
                    <a:ext uri="{FF2B5EF4-FFF2-40B4-BE49-F238E27FC236}">
                      <a16:creationId xmlns:a16="http://schemas.microsoft.com/office/drawing/2014/main" id="{EA35AA4F-F68E-E242-A9F5-C6107E3B15A6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045643" y="5506438"/>
                  <a:ext cx="212400" cy="35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9221" name="Input penna 9220">
                  <a:extLst>
                    <a:ext uri="{FF2B5EF4-FFF2-40B4-BE49-F238E27FC236}">
                      <a16:creationId xmlns:a16="http://schemas.microsoft.com/office/drawing/2014/main" id="{064DAED3-15AA-F4C7-93C1-7CF4BA4B201A}"/>
                    </a:ext>
                  </a:extLst>
                </p14:cNvPr>
                <p14:cNvContentPartPr/>
                <p14:nvPr/>
              </p14:nvContentPartPr>
              <p14:xfrm>
                <a:off x="6026923" y="5919478"/>
                <a:ext cx="61200" cy="59400"/>
              </p14:xfrm>
            </p:contentPart>
          </mc:Choice>
          <mc:Fallback xmlns="">
            <p:pic>
              <p:nvPicPr>
                <p:cNvPr id="9221" name="Input penna 9220">
                  <a:extLst>
                    <a:ext uri="{FF2B5EF4-FFF2-40B4-BE49-F238E27FC236}">
                      <a16:creationId xmlns:a16="http://schemas.microsoft.com/office/drawing/2014/main" id="{064DAED3-15AA-F4C7-93C1-7CF4BA4B201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6008923" y="5901478"/>
                  <a:ext cx="968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9222" name="Input penna 9221">
                  <a:extLst>
                    <a:ext uri="{FF2B5EF4-FFF2-40B4-BE49-F238E27FC236}">
                      <a16:creationId xmlns:a16="http://schemas.microsoft.com/office/drawing/2014/main" id="{9626BBE6-84D7-F3A5-5914-5F3B44CE17E2}"/>
                    </a:ext>
                  </a:extLst>
                </p14:cNvPr>
                <p14:cNvContentPartPr/>
                <p14:nvPr/>
              </p14:nvContentPartPr>
              <p14:xfrm>
                <a:off x="5102698" y="5859358"/>
                <a:ext cx="941040" cy="367920"/>
              </p14:xfrm>
            </p:contentPart>
          </mc:Choice>
          <mc:Fallback xmlns="">
            <p:pic>
              <p:nvPicPr>
                <p:cNvPr id="9222" name="Input penna 9221">
                  <a:extLst>
                    <a:ext uri="{FF2B5EF4-FFF2-40B4-BE49-F238E27FC236}">
                      <a16:creationId xmlns:a16="http://schemas.microsoft.com/office/drawing/2014/main" id="{9626BBE6-84D7-F3A5-5914-5F3B44CE17E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084698" y="5841358"/>
                  <a:ext cx="976680" cy="40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9223" name="Input penna 9222">
                  <a:extLst>
                    <a:ext uri="{FF2B5EF4-FFF2-40B4-BE49-F238E27FC236}">
                      <a16:creationId xmlns:a16="http://schemas.microsoft.com/office/drawing/2014/main" id="{3D37D57C-1308-E9DD-8383-8206D0AC208D}"/>
                    </a:ext>
                  </a:extLst>
                </p14:cNvPr>
                <p14:cNvContentPartPr/>
                <p14:nvPr/>
              </p14:nvContentPartPr>
              <p14:xfrm>
                <a:off x="4751125" y="6200278"/>
                <a:ext cx="321120" cy="66240"/>
              </p14:xfrm>
            </p:contentPart>
          </mc:Choice>
          <mc:Fallback xmlns="">
            <p:pic>
              <p:nvPicPr>
                <p:cNvPr id="9223" name="Input penna 9222">
                  <a:extLst>
                    <a:ext uri="{FF2B5EF4-FFF2-40B4-BE49-F238E27FC236}">
                      <a16:creationId xmlns:a16="http://schemas.microsoft.com/office/drawing/2014/main" id="{3D37D57C-1308-E9DD-8383-8206D0AC208D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733125" y="6182278"/>
                  <a:ext cx="356760" cy="10188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224" name="CasellaDiTesto 9223">
            <a:extLst>
              <a:ext uri="{FF2B5EF4-FFF2-40B4-BE49-F238E27FC236}">
                <a16:creationId xmlns:a16="http://schemas.microsoft.com/office/drawing/2014/main" id="{C25DAA17-086D-5238-9A3A-B920BC24F57F}"/>
              </a:ext>
            </a:extLst>
          </p:cNvPr>
          <p:cNvSpPr txBox="1"/>
          <p:nvPr/>
        </p:nvSpPr>
        <p:spPr>
          <a:xfrm>
            <a:off x="4106817" y="1969533"/>
            <a:ext cx="30056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2D2B6E"/>
                </a:solidFill>
              </a:rPr>
              <a:t>10 hours of fasting </a:t>
            </a:r>
            <a:br>
              <a:rPr lang="en-GB" sz="2200" b="1" dirty="0">
                <a:solidFill>
                  <a:srgbClr val="2D2B6E"/>
                </a:solidFill>
              </a:rPr>
            </a:br>
            <a:r>
              <a:rPr lang="en-GB" sz="2200" b="1" dirty="0">
                <a:solidFill>
                  <a:srgbClr val="2D2B6E"/>
                </a:solidFill>
              </a:rPr>
              <a:t>= 3 days</a:t>
            </a:r>
          </a:p>
          <a:p>
            <a:pPr algn="ctr"/>
            <a:r>
              <a:rPr lang="en-GB" sz="2200" b="1" dirty="0">
                <a:solidFill>
                  <a:srgbClr val="2D2B6E"/>
                </a:solidFill>
              </a:rPr>
              <a:t>in a healthy individual</a:t>
            </a:r>
            <a:endParaRPr lang="en-US" sz="2200" b="1" dirty="0">
              <a:solidFill>
                <a:srgbClr val="2D2B6E"/>
              </a:solidFill>
            </a:endParaRPr>
          </a:p>
        </p:txBody>
      </p:sp>
      <p:grpSp>
        <p:nvGrpSpPr>
          <p:cNvPr id="9225" name="Gruppo 9224">
            <a:extLst>
              <a:ext uri="{FF2B5EF4-FFF2-40B4-BE49-F238E27FC236}">
                <a16:creationId xmlns:a16="http://schemas.microsoft.com/office/drawing/2014/main" id="{5A61735C-E0FE-CD21-58A2-CC9778198B33}"/>
              </a:ext>
            </a:extLst>
          </p:cNvPr>
          <p:cNvGrpSpPr/>
          <p:nvPr/>
        </p:nvGrpSpPr>
        <p:grpSpPr>
          <a:xfrm>
            <a:off x="4590470" y="4563080"/>
            <a:ext cx="612557" cy="1109437"/>
            <a:chOff x="4751125" y="4711700"/>
            <a:chExt cx="612557" cy="1109437"/>
          </a:xfrm>
        </p:grpSpPr>
        <p:sp>
          <p:nvSpPr>
            <p:cNvPr id="9227" name="Rettangolo 9226">
              <a:extLst>
                <a:ext uri="{FF2B5EF4-FFF2-40B4-BE49-F238E27FC236}">
                  <a16:creationId xmlns:a16="http://schemas.microsoft.com/office/drawing/2014/main" id="{0DCC98DC-4287-15C1-C562-2CD119720858}"/>
                </a:ext>
              </a:extLst>
            </p:cNvPr>
            <p:cNvSpPr/>
            <p:nvPr/>
          </p:nvSpPr>
          <p:spPr>
            <a:xfrm>
              <a:off x="4751125" y="4711700"/>
              <a:ext cx="582875" cy="2768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28" name="Rettangolo 9227">
              <a:extLst>
                <a:ext uri="{FF2B5EF4-FFF2-40B4-BE49-F238E27FC236}">
                  <a16:creationId xmlns:a16="http://schemas.microsoft.com/office/drawing/2014/main" id="{0E68E8E7-42E0-BC83-408A-7A319E089250}"/>
                </a:ext>
              </a:extLst>
            </p:cNvPr>
            <p:cNvSpPr/>
            <p:nvPr/>
          </p:nvSpPr>
          <p:spPr>
            <a:xfrm>
              <a:off x="4780807" y="5364516"/>
              <a:ext cx="582875" cy="2768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29" name="Rettangolo 9228">
              <a:extLst>
                <a:ext uri="{FF2B5EF4-FFF2-40B4-BE49-F238E27FC236}">
                  <a16:creationId xmlns:a16="http://schemas.microsoft.com/office/drawing/2014/main" id="{13900F8D-8087-220A-74BA-653770EFE3C8}"/>
                </a:ext>
              </a:extLst>
            </p:cNvPr>
            <p:cNvSpPr/>
            <p:nvPr/>
          </p:nvSpPr>
          <p:spPr>
            <a:xfrm>
              <a:off x="4759245" y="5616512"/>
              <a:ext cx="284243" cy="2046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30" name="Rettangolo 9229">
            <a:extLst>
              <a:ext uri="{FF2B5EF4-FFF2-40B4-BE49-F238E27FC236}">
                <a16:creationId xmlns:a16="http://schemas.microsoft.com/office/drawing/2014/main" id="{14196A83-E235-6675-6124-46B63DB8DC13}"/>
              </a:ext>
            </a:extLst>
          </p:cNvPr>
          <p:cNvSpPr/>
          <p:nvPr/>
        </p:nvSpPr>
        <p:spPr>
          <a:xfrm>
            <a:off x="4448630" y="3072219"/>
            <a:ext cx="2242456" cy="267788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uppo 40">
            <a:extLst>
              <a:ext uri="{FF2B5EF4-FFF2-40B4-BE49-F238E27FC236}">
                <a16:creationId xmlns:a16="http://schemas.microsoft.com/office/drawing/2014/main" id="{5C47D9E2-63D1-9E79-53B5-2D7FC6B42B00}"/>
              </a:ext>
            </a:extLst>
          </p:cNvPr>
          <p:cNvGrpSpPr/>
          <p:nvPr/>
        </p:nvGrpSpPr>
        <p:grpSpPr>
          <a:xfrm>
            <a:off x="4981743" y="1059192"/>
            <a:ext cx="2220644" cy="2252088"/>
            <a:chOff x="4981743" y="1059192"/>
            <a:chExt cx="2220644" cy="2252088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2" name="Input penna 21">
                  <a:extLst>
                    <a:ext uri="{FF2B5EF4-FFF2-40B4-BE49-F238E27FC236}">
                      <a16:creationId xmlns:a16="http://schemas.microsoft.com/office/drawing/2014/main" id="{DAC64D6F-A9BC-6449-B153-1DE77E6AD934}"/>
                    </a:ext>
                  </a:extLst>
                </p14:cNvPr>
                <p14:cNvContentPartPr/>
                <p14:nvPr/>
              </p14:nvContentPartPr>
              <p14:xfrm>
                <a:off x="6301500" y="3310920"/>
                <a:ext cx="360" cy="360"/>
              </p14:xfrm>
            </p:contentPart>
          </mc:Choice>
          <mc:Fallback xmlns="">
            <p:pic>
              <p:nvPicPr>
                <p:cNvPr id="22" name="Input penna 21">
                  <a:extLst>
                    <a:ext uri="{FF2B5EF4-FFF2-40B4-BE49-F238E27FC236}">
                      <a16:creationId xmlns:a16="http://schemas.microsoft.com/office/drawing/2014/main" id="{DAC64D6F-A9BC-6449-B153-1DE77E6AD93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283860" y="329292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40" name="Ovale 39">
              <a:extLst>
                <a:ext uri="{FF2B5EF4-FFF2-40B4-BE49-F238E27FC236}">
                  <a16:creationId xmlns:a16="http://schemas.microsoft.com/office/drawing/2014/main" id="{A113CAB9-FBB1-DD1E-6FBB-FCAADEDB385E}"/>
                </a:ext>
              </a:extLst>
            </p:cNvPr>
            <p:cNvSpPr/>
            <p:nvPr/>
          </p:nvSpPr>
          <p:spPr>
            <a:xfrm>
              <a:off x="5396989" y="1102662"/>
              <a:ext cx="1398020" cy="140970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DD44C120-AE35-A814-D11E-5FABF5127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/>
            <a:srcRect l="27556" r="28977" b="72779"/>
            <a:stretch>
              <a:fillRect/>
            </a:stretch>
          </p:blipFill>
          <p:spPr>
            <a:xfrm>
              <a:off x="4981743" y="1059192"/>
              <a:ext cx="2220644" cy="1556586"/>
            </a:xfrm>
            <a:prstGeom prst="rect">
              <a:avLst/>
            </a:prstGeom>
          </p:spPr>
        </p:pic>
      </p:grpSp>
      <p:pic>
        <p:nvPicPr>
          <p:cNvPr id="9231" name="Picture 2" descr="Figure 1">
            <a:extLst>
              <a:ext uri="{FF2B5EF4-FFF2-40B4-BE49-F238E27FC236}">
                <a16:creationId xmlns:a16="http://schemas.microsoft.com/office/drawing/2014/main" id="{2AC3FE68-DF76-FA77-C424-D35B76FA8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648" y="1986623"/>
            <a:ext cx="4044019" cy="461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uppo 41">
            <a:extLst>
              <a:ext uri="{FF2B5EF4-FFF2-40B4-BE49-F238E27FC236}">
                <a16:creationId xmlns:a16="http://schemas.microsoft.com/office/drawing/2014/main" id="{D8924B03-DF18-9F9B-1CEE-0B6A5FA6CD0B}"/>
              </a:ext>
            </a:extLst>
          </p:cNvPr>
          <p:cNvGrpSpPr/>
          <p:nvPr/>
        </p:nvGrpSpPr>
        <p:grpSpPr>
          <a:xfrm>
            <a:off x="7124544" y="1946943"/>
            <a:ext cx="1561573" cy="2004359"/>
            <a:chOff x="7124544" y="1946943"/>
            <a:chExt cx="1561573" cy="2004359"/>
          </a:xfrm>
        </p:grpSpPr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B3D05242-BE34-E2D8-B008-AA55D53E799A}"/>
                </a:ext>
              </a:extLst>
            </p:cNvPr>
            <p:cNvSpPr/>
            <p:nvPr/>
          </p:nvSpPr>
          <p:spPr>
            <a:xfrm>
              <a:off x="7249886" y="2164079"/>
              <a:ext cx="1398020" cy="1409701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48B7A5C1-355C-0A93-0ADB-EDC11EF56F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rcRect l="69307" t="15398" b="49044"/>
            <a:stretch>
              <a:fillRect/>
            </a:stretch>
          </p:blipFill>
          <p:spPr>
            <a:xfrm>
              <a:off x="7124544" y="1946943"/>
              <a:ext cx="1561573" cy="2004359"/>
            </a:xfrm>
            <a:prstGeom prst="rect">
              <a:avLst/>
            </a:prstGeom>
          </p:spPr>
        </p:pic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D21CAF5D-4E1A-FA4E-E7CE-F45BEF296320}"/>
              </a:ext>
            </a:extLst>
          </p:cNvPr>
          <p:cNvGrpSpPr/>
          <p:nvPr/>
        </p:nvGrpSpPr>
        <p:grpSpPr>
          <a:xfrm>
            <a:off x="147129" y="3015182"/>
            <a:ext cx="4238830" cy="1391517"/>
            <a:chOff x="4645719" y="2234537"/>
            <a:chExt cx="4238830" cy="1391517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4E80FF3B-29D9-A91C-2433-44C6BF87C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/>
            <a:srcRect l="38416" t="37213" r="9079" b="44021"/>
            <a:stretch>
              <a:fillRect/>
            </a:stretch>
          </p:blipFill>
          <p:spPr>
            <a:xfrm>
              <a:off x="4645719" y="2602765"/>
              <a:ext cx="4238830" cy="1023289"/>
            </a:xfrm>
            <a:prstGeom prst="rect">
              <a:avLst/>
            </a:prstGeom>
          </p:spPr>
        </p:pic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25EFAC5F-FCFE-6173-D281-3CFFC088BEEA}"/>
                </a:ext>
              </a:extLst>
            </p:cNvPr>
            <p:cNvSpPr txBox="1"/>
            <p:nvPr/>
          </p:nvSpPr>
          <p:spPr>
            <a:xfrm>
              <a:off x="4645735" y="2234537"/>
              <a:ext cx="410955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ESPEN guidelines 2019</a:t>
              </a:r>
              <a:endParaRPr lang="en-US" b="1" dirty="0"/>
            </a:p>
          </p:txBody>
        </p:sp>
      </p:grpSp>
      <p:sp>
        <p:nvSpPr>
          <p:cNvPr id="7" name="Rettangolo 6">
            <a:extLst>
              <a:ext uri="{FF2B5EF4-FFF2-40B4-BE49-F238E27FC236}">
                <a16:creationId xmlns:a16="http://schemas.microsoft.com/office/drawing/2014/main" id="{F99F632D-D78F-CC56-FFD1-8C976E4C6A94}"/>
              </a:ext>
            </a:extLst>
          </p:cNvPr>
          <p:cNvSpPr/>
          <p:nvPr/>
        </p:nvSpPr>
        <p:spPr>
          <a:xfrm>
            <a:off x="1877865" y="3648679"/>
            <a:ext cx="1262318" cy="17395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0D13B70B-93E9-2B2D-9FE9-6BF2964CE981}"/>
              </a:ext>
            </a:extLst>
          </p:cNvPr>
          <p:cNvSpPr/>
          <p:nvPr/>
        </p:nvSpPr>
        <p:spPr>
          <a:xfrm>
            <a:off x="9830689" y="5840158"/>
            <a:ext cx="832568" cy="2256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58B957B-CC81-25F8-67EE-EE57D6FC62A9}"/>
              </a:ext>
            </a:extLst>
          </p:cNvPr>
          <p:cNvSpPr/>
          <p:nvPr/>
        </p:nvSpPr>
        <p:spPr>
          <a:xfrm>
            <a:off x="4326062" y="5259179"/>
            <a:ext cx="2658231" cy="5133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Gluconeogenesis</a:t>
            </a:r>
          </a:p>
        </p:txBody>
      </p:sp>
    </p:spTree>
    <p:extLst>
      <p:ext uri="{BB962C8B-B14F-4D97-AF65-F5344CB8AC3E}">
        <p14:creationId xmlns:p14="http://schemas.microsoft.com/office/powerpoint/2010/main" val="203740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48148E-6 L -0.23776 0.0097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88" y="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5E-6 -1.11111E-6 L 0.28151 -0.1254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6" y="-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30" grpId="0" animBg="1"/>
      <p:bldP spid="7" grpId="0" animBg="1"/>
      <p:bldP spid="8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9FFBA-F491-F102-1FAA-1EF04BB1F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DA80557-C681-864E-6909-CF47C8703B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926" t="43889" r="51211" b="7334"/>
          <a:stretch>
            <a:fillRect/>
          </a:stretch>
        </p:blipFill>
        <p:spPr>
          <a:xfrm>
            <a:off x="596666" y="2906063"/>
            <a:ext cx="4722935" cy="395193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1AAFA71-7649-16F6-BF1A-A5C747A409E0}"/>
              </a:ext>
            </a:extLst>
          </p:cNvPr>
          <p:cNvSpPr txBox="1"/>
          <p:nvPr/>
        </p:nvSpPr>
        <p:spPr>
          <a:xfrm>
            <a:off x="1383702" y="2652469"/>
            <a:ext cx="3564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171173"/>
                </a:solidFill>
              </a:rPr>
              <a:t>Overall prevalence 37.5%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8549C5F-C1C0-9B28-6D5C-E397A89E13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192" t="49553" r="8740" b="12511"/>
          <a:stretch>
            <a:fillRect/>
          </a:stretch>
        </p:blipFill>
        <p:spPr>
          <a:xfrm>
            <a:off x="6017079" y="3169357"/>
            <a:ext cx="5999661" cy="3607019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44E3DC09-83B8-A28F-BE42-D1039E4305E2}"/>
              </a:ext>
            </a:extLst>
          </p:cNvPr>
          <p:cNvSpPr/>
          <p:nvPr/>
        </p:nvSpPr>
        <p:spPr>
          <a:xfrm>
            <a:off x="3254701" y="3211926"/>
            <a:ext cx="499462" cy="291224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54ACAF5F-8A61-B000-2801-9D5818B15ACA}"/>
              </a:ext>
            </a:extLst>
          </p:cNvPr>
          <p:cNvSpPr/>
          <p:nvPr/>
        </p:nvSpPr>
        <p:spPr>
          <a:xfrm>
            <a:off x="4685894" y="3211925"/>
            <a:ext cx="499462" cy="291224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3AB99622-4A69-F056-8854-5CE91723B056}"/>
              </a:ext>
            </a:extLst>
          </p:cNvPr>
          <p:cNvGrpSpPr/>
          <p:nvPr/>
        </p:nvGrpSpPr>
        <p:grpSpPr>
          <a:xfrm>
            <a:off x="249475" y="1103114"/>
            <a:ext cx="6236875" cy="1473448"/>
            <a:chOff x="371395" y="1103114"/>
            <a:chExt cx="6236875" cy="1473448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216A6636-EAF7-3047-2A91-97A5A2139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5333" t="24111" r="18000" b="68059"/>
            <a:stretch>
              <a:fillRect/>
            </a:stretch>
          </p:blipFill>
          <p:spPr>
            <a:xfrm>
              <a:off x="371395" y="1103114"/>
              <a:ext cx="1714500" cy="536972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BF530EBC-6E9E-8900-33CF-1D7879CF9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6859" t="37040" r="23159" b="53535"/>
            <a:stretch>
              <a:fillRect/>
            </a:stretch>
          </p:blipFill>
          <p:spPr>
            <a:xfrm>
              <a:off x="437990" y="1676637"/>
              <a:ext cx="6170280" cy="646331"/>
            </a:xfrm>
            <a:prstGeom prst="rect">
              <a:avLst/>
            </a:prstGeom>
          </p:spPr>
        </p:pic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F806ABA0-06C2-7536-8805-5049DFC453DD}"/>
                </a:ext>
              </a:extLst>
            </p:cNvPr>
            <p:cNvSpPr txBox="1"/>
            <p:nvPr/>
          </p:nvSpPr>
          <p:spPr>
            <a:xfrm>
              <a:off x="2085895" y="1244109"/>
              <a:ext cx="1367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005EA0"/>
                  </a:solidFill>
                </a:rPr>
                <a:t>2022</a:t>
              </a:r>
              <a:endParaRPr lang="en-US" b="1" dirty="0">
                <a:solidFill>
                  <a:srgbClr val="005EA0"/>
                </a:solidFill>
              </a:endParaRP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C39AA841-5AAA-55E2-5922-CABAF1F1F471}"/>
                </a:ext>
              </a:extLst>
            </p:cNvPr>
            <p:cNvSpPr txBox="1"/>
            <p:nvPr/>
          </p:nvSpPr>
          <p:spPr>
            <a:xfrm>
              <a:off x="437990" y="2268785"/>
              <a:ext cx="32285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Tantai</a:t>
              </a:r>
              <a:r>
                <a:rPr lang="en-US" sz="1400" dirty="0"/>
                <a:t> X et al.</a:t>
              </a:r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543FD-4057-D681-A21A-4D4B9EF43977}"/>
              </a:ext>
            </a:extLst>
          </p:cNvPr>
          <p:cNvSpPr txBox="1"/>
          <p:nvPr/>
        </p:nvSpPr>
        <p:spPr>
          <a:xfrm>
            <a:off x="6793306" y="2579113"/>
            <a:ext cx="42595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171173"/>
                </a:solidFill>
              </a:rPr>
              <a:t>Sarcopenia was associated with </a:t>
            </a:r>
            <a:br>
              <a:rPr lang="en-GB" sz="2000" b="1" dirty="0">
                <a:solidFill>
                  <a:srgbClr val="171173"/>
                </a:solidFill>
              </a:rPr>
            </a:br>
            <a:r>
              <a:rPr lang="en-GB" sz="2000" b="1" dirty="0">
                <a:solidFill>
                  <a:srgbClr val="171173"/>
                </a:solidFill>
              </a:rPr>
              <a:t>2-fold higher risk of death</a:t>
            </a:r>
            <a:endParaRPr lang="en-US" sz="2000" b="1" dirty="0">
              <a:solidFill>
                <a:srgbClr val="171173"/>
              </a:solidFill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3B483B96-BEB9-F571-A642-B5A13E351B40}"/>
              </a:ext>
            </a:extLst>
          </p:cNvPr>
          <p:cNvGrpSpPr/>
          <p:nvPr/>
        </p:nvGrpSpPr>
        <p:grpSpPr>
          <a:xfrm>
            <a:off x="7109460" y="1103113"/>
            <a:ext cx="4766472" cy="1411264"/>
            <a:chOff x="7109460" y="1103113"/>
            <a:chExt cx="4766472" cy="1411264"/>
          </a:xfrm>
        </p:grpSpPr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67124B6F-8FBA-2F4D-3E5D-E4691124CEA5}"/>
                </a:ext>
              </a:extLst>
            </p:cNvPr>
            <p:cNvSpPr/>
            <p:nvPr/>
          </p:nvSpPr>
          <p:spPr>
            <a:xfrm>
              <a:off x="7109460" y="1103113"/>
              <a:ext cx="4719653" cy="1372843"/>
            </a:xfrm>
            <a:prstGeom prst="rect">
              <a:avLst/>
            </a:prstGeom>
            <a:solidFill>
              <a:srgbClr val="4871B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625475" indent="-285750"/>
              <a:r>
                <a:rPr lang="en-US" sz="2000" b="1" dirty="0">
                  <a:solidFill>
                    <a:srgbClr val="FFFF00"/>
                  </a:solidFill>
                </a:rPr>
                <a:t>Sarcopenia is also associated with:</a:t>
              </a:r>
            </a:p>
            <a:p>
              <a:pPr marL="625475" indent="-285750">
                <a:buFontTx/>
                <a:buChar char="-"/>
              </a:pPr>
              <a:r>
                <a:rPr lang="en-US" sz="2000" b="1" dirty="0">
                  <a:solidFill>
                    <a:srgbClr val="FFFF00"/>
                  </a:solidFill>
                </a:rPr>
                <a:t>Risk of decompensation</a:t>
              </a:r>
            </a:p>
            <a:p>
              <a:pPr marL="625475" indent="-285750">
                <a:buFontTx/>
                <a:buChar char="-"/>
              </a:pPr>
              <a:r>
                <a:rPr lang="en-US" sz="2000" b="1" dirty="0">
                  <a:solidFill>
                    <a:srgbClr val="FFFF00"/>
                  </a:solidFill>
                </a:rPr>
                <a:t>Risk of hospitalization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500BB21B-063B-4190-A9EB-F4592336DAFA}"/>
                </a:ext>
              </a:extLst>
            </p:cNvPr>
            <p:cNvSpPr txBox="1"/>
            <p:nvPr/>
          </p:nvSpPr>
          <p:spPr>
            <a:xfrm>
              <a:off x="8647397" y="2237378"/>
              <a:ext cx="32285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</a:rPr>
                <a:t>Di Cola S et al. J Hep. 2024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55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3" grpId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BB126-297B-523D-3E44-B5A9DAA70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98CB8BA-5212-9EE4-AD92-141A994BBB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103" t="11092" r="9914" b="70233"/>
          <a:stretch>
            <a:fillRect/>
          </a:stretch>
        </p:blipFill>
        <p:spPr>
          <a:xfrm>
            <a:off x="250256" y="4976564"/>
            <a:ext cx="11733668" cy="187319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45877EC-3C22-4458-3F3E-B0C751A3DA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273" t="41961" r="17907" b="4873"/>
          <a:stretch>
            <a:fillRect/>
          </a:stretch>
        </p:blipFill>
        <p:spPr>
          <a:xfrm>
            <a:off x="5814060" y="1375511"/>
            <a:ext cx="6377940" cy="359849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E34CB21-968B-A377-4990-063C62AC2821}"/>
              </a:ext>
            </a:extLst>
          </p:cNvPr>
          <p:cNvSpPr txBox="1"/>
          <p:nvPr/>
        </p:nvSpPr>
        <p:spPr>
          <a:xfrm>
            <a:off x="676800" y="2945250"/>
            <a:ext cx="41031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170.650 LT recipients </a:t>
            </a:r>
          </a:p>
          <a:p>
            <a:r>
              <a:rPr lang="en-US" sz="2400" b="1" dirty="0"/>
              <a:t>Sarcopenia: 14.4%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B6A70B07-09DC-EBDF-5198-88CA421D59D8}"/>
              </a:ext>
            </a:extLst>
          </p:cNvPr>
          <p:cNvGrpSpPr/>
          <p:nvPr/>
        </p:nvGrpSpPr>
        <p:grpSpPr>
          <a:xfrm>
            <a:off x="158071" y="1227606"/>
            <a:ext cx="5755049" cy="1228371"/>
            <a:chOff x="158071" y="1227606"/>
            <a:chExt cx="5755049" cy="1228371"/>
          </a:xfrm>
        </p:grpSpPr>
        <p:grpSp>
          <p:nvGrpSpPr>
            <p:cNvPr id="9" name="Gruppo 8">
              <a:extLst>
                <a:ext uri="{FF2B5EF4-FFF2-40B4-BE49-F238E27FC236}">
                  <a16:creationId xmlns:a16="http://schemas.microsoft.com/office/drawing/2014/main" id="{3D9A3932-F352-D2AE-72A6-DD2BDF6DBA59}"/>
                </a:ext>
              </a:extLst>
            </p:cNvPr>
            <p:cNvGrpSpPr/>
            <p:nvPr/>
          </p:nvGrpSpPr>
          <p:grpSpPr>
            <a:xfrm>
              <a:off x="158071" y="1227606"/>
              <a:ext cx="5755049" cy="1228371"/>
              <a:chOff x="158071" y="1227606"/>
              <a:chExt cx="5755049" cy="1228371"/>
            </a:xfrm>
          </p:grpSpPr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4E39A166-4BAD-9BEB-48DB-B493C0D1AF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l="12148" t="28778" r="10074" b="59111"/>
              <a:stretch>
                <a:fillRect/>
              </a:stretch>
            </p:blipFill>
            <p:spPr>
              <a:xfrm>
                <a:off x="158071" y="1550771"/>
                <a:ext cx="5755049" cy="597429"/>
              </a:xfrm>
              <a:prstGeom prst="rect">
                <a:avLst/>
              </a:prstGeom>
            </p:spPr>
          </p:pic>
          <p:sp>
            <p:nvSpPr>
              <p:cNvPr id="7" name="CasellaDiTesto 6">
                <a:extLst>
                  <a:ext uri="{FF2B5EF4-FFF2-40B4-BE49-F238E27FC236}">
                    <a16:creationId xmlns:a16="http://schemas.microsoft.com/office/drawing/2014/main" id="{FB2705E7-3900-C04A-BA6A-D47D7F92F38F}"/>
                  </a:ext>
                </a:extLst>
              </p:cNvPr>
              <p:cNvSpPr txBox="1"/>
              <p:nvPr/>
            </p:nvSpPr>
            <p:spPr>
              <a:xfrm>
                <a:off x="158071" y="1227606"/>
                <a:ext cx="5755049" cy="369332"/>
              </a:xfrm>
              <a:prstGeom prst="rect">
                <a:avLst/>
              </a:prstGeom>
              <a:solidFill>
                <a:srgbClr val="02708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rgbClr val="FECA08"/>
                    </a:solidFill>
                  </a:rPr>
                  <a:t>European Journal of Gastroenterology &amp; Hepatology       </a:t>
                </a:r>
                <a:r>
                  <a:rPr lang="en-US" b="1" dirty="0">
                    <a:solidFill>
                      <a:srgbClr val="FECA08"/>
                    </a:solidFill>
                  </a:rPr>
                  <a:t>2026</a:t>
                </a:r>
              </a:p>
            </p:txBody>
          </p:sp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BF50B30C-E164-81B1-9C56-1A8FA886C15A}"/>
                  </a:ext>
                </a:extLst>
              </p:cNvPr>
              <p:cNvSpPr txBox="1"/>
              <p:nvPr/>
            </p:nvSpPr>
            <p:spPr>
              <a:xfrm>
                <a:off x="158071" y="2148200"/>
                <a:ext cx="322853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Lin J et al.</a:t>
                </a:r>
              </a:p>
            </p:txBody>
          </p:sp>
        </p:grp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1D25FF1B-CDD7-A236-5E73-58621BE925CD}"/>
                </a:ext>
              </a:extLst>
            </p:cNvPr>
            <p:cNvSpPr/>
            <p:nvPr/>
          </p:nvSpPr>
          <p:spPr>
            <a:xfrm>
              <a:off x="4206240" y="1607820"/>
              <a:ext cx="1684020" cy="297180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ttangolo 12">
            <a:extLst>
              <a:ext uri="{FF2B5EF4-FFF2-40B4-BE49-F238E27FC236}">
                <a16:creationId xmlns:a16="http://schemas.microsoft.com/office/drawing/2014/main" id="{83AE8BBE-3B31-7C21-2913-C8144E2136AE}"/>
              </a:ext>
            </a:extLst>
          </p:cNvPr>
          <p:cNvSpPr/>
          <p:nvPr/>
        </p:nvSpPr>
        <p:spPr>
          <a:xfrm>
            <a:off x="11141819" y="5729300"/>
            <a:ext cx="815340" cy="102202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3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E5076-5371-7E2F-FD5B-77986C5E3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B6501DD-567E-7944-859D-F95D954F9E9F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>Role of the gut in the pathogenesis of sarcopenia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Cirrhosis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Cancer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FA994964-C709-8878-8E9C-0EAB1498B2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85BA9C86-D904-9ACB-97A3-D79367928F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FA695EB1-C7EC-8F81-B3A3-682064E51F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E274EA7-F95E-A9EF-E5C0-BCA469E4B9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233" y="2831443"/>
            <a:ext cx="2474261" cy="247426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E7D0EE8-DE1A-5388-7DF6-640BFD535AC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2445" t="6984" r="22445" b="8571"/>
          <a:stretch>
            <a:fillRect/>
          </a:stretch>
        </p:blipFill>
        <p:spPr>
          <a:xfrm>
            <a:off x="8938742" y="3276600"/>
            <a:ext cx="1040078" cy="159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5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33DE8-5245-DA69-68B3-5514C06AC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4FEF2373-110C-95FD-6F03-1F11AC2A12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44" t="48374" r="14218" b="35976"/>
          <a:stretch/>
        </p:blipFill>
        <p:spPr>
          <a:xfrm>
            <a:off x="341897" y="1649194"/>
            <a:ext cx="6624387" cy="101609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B35EFA9-1255-5DBC-EB50-F23417B207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5" t="22764" r="82969" b="69309"/>
          <a:stretch/>
        </p:blipFill>
        <p:spPr>
          <a:xfrm>
            <a:off x="209550" y="990031"/>
            <a:ext cx="2000250" cy="74295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946DE67-85E4-0C78-DFA4-7D65875948BD}"/>
              </a:ext>
            </a:extLst>
          </p:cNvPr>
          <p:cNvSpPr txBox="1"/>
          <p:nvPr/>
        </p:nvSpPr>
        <p:spPr>
          <a:xfrm>
            <a:off x="5506453" y="1279862"/>
            <a:ext cx="1110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dirty="0"/>
              <a:t>2011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6D526B7-837F-6A40-C88E-2E02AE5229EA}"/>
              </a:ext>
            </a:extLst>
          </p:cNvPr>
          <p:cNvSpPr txBox="1"/>
          <p:nvPr/>
        </p:nvSpPr>
        <p:spPr>
          <a:xfrm>
            <a:off x="341897" y="2665285"/>
            <a:ext cx="3228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Fearon</a:t>
            </a:r>
            <a:r>
              <a:rPr lang="en-US" sz="1400" dirty="0"/>
              <a:t> K et al.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655F2F9-0427-6AD5-4585-8869AC1EB7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595" t="23945" r="15953" b="34863"/>
          <a:stretch/>
        </p:blipFill>
        <p:spPr>
          <a:xfrm>
            <a:off x="2353510" y="3324448"/>
            <a:ext cx="7416801" cy="3197519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D52D0614-9DA7-1BDA-5712-30BF833AA6EF}"/>
              </a:ext>
            </a:extLst>
          </p:cNvPr>
          <p:cNvSpPr/>
          <p:nvPr/>
        </p:nvSpPr>
        <p:spPr>
          <a:xfrm>
            <a:off x="2844800" y="5588000"/>
            <a:ext cx="1349829" cy="36285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5831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A9141-4960-B979-A983-FB6BA04DA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4D72F20-C19E-F62D-EA65-E2A25BF63336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>Role of the gut in the pathogenesis of sarcopenia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Cirrhosis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Cancer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300E2936-65C5-CC6D-8F4C-4C93223751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11502499-87C4-03AD-8EA0-9C447B857B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3A7E58CB-D21D-18A6-D6C1-0702918127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2336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A3FD9-2BD4-448E-3FBA-0E7B40058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009822C-F307-DFE7-6969-BBEBC057F3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44" t="48374" r="14218" b="35976"/>
          <a:stretch/>
        </p:blipFill>
        <p:spPr>
          <a:xfrm>
            <a:off x="341897" y="1649194"/>
            <a:ext cx="6624387" cy="1016091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942B994-3BDA-34A7-80A6-DDABF2EB7C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5" t="22764" r="82969" b="69309"/>
          <a:stretch/>
        </p:blipFill>
        <p:spPr>
          <a:xfrm>
            <a:off x="209550" y="990031"/>
            <a:ext cx="2000250" cy="74295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FBB8E4-CBE4-039A-E6D6-764B41AB7B87}"/>
              </a:ext>
            </a:extLst>
          </p:cNvPr>
          <p:cNvSpPr txBox="1"/>
          <p:nvPr/>
        </p:nvSpPr>
        <p:spPr>
          <a:xfrm>
            <a:off x="5506453" y="1279862"/>
            <a:ext cx="1110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dirty="0"/>
              <a:t>2011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1FA2AFE-E195-96C3-8E9D-89366E54CBB6}"/>
              </a:ext>
            </a:extLst>
          </p:cNvPr>
          <p:cNvSpPr txBox="1"/>
          <p:nvPr/>
        </p:nvSpPr>
        <p:spPr>
          <a:xfrm>
            <a:off x="341897" y="2665285"/>
            <a:ext cx="3228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Fearon</a:t>
            </a:r>
            <a:r>
              <a:rPr lang="en-US" sz="1400" dirty="0"/>
              <a:t> K et al.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848398B-C769-0978-BC74-A970BD4532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30" t="38347" r="7262" b="16744"/>
          <a:stretch/>
        </p:blipFill>
        <p:spPr>
          <a:xfrm>
            <a:off x="1640112" y="2678258"/>
            <a:ext cx="9485088" cy="4027342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2C4A579D-B5D3-C126-1B96-512B35CFB97D}"/>
              </a:ext>
            </a:extLst>
          </p:cNvPr>
          <p:cNvSpPr/>
          <p:nvPr/>
        </p:nvSpPr>
        <p:spPr>
          <a:xfrm>
            <a:off x="4695372" y="5334000"/>
            <a:ext cx="883103" cy="2441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55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AB749-CE51-4C8C-5742-94AA2D62B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10FA64E6-2ED9-8C50-1C82-CBD959376929}"/>
              </a:ext>
            </a:extLst>
          </p:cNvPr>
          <p:cNvSpPr txBox="1"/>
          <p:nvPr/>
        </p:nvSpPr>
        <p:spPr>
          <a:xfrm>
            <a:off x="404734" y="1521960"/>
            <a:ext cx="39199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</a:rPr>
              <a:t>GI cancers:</a:t>
            </a:r>
          </a:p>
          <a:p>
            <a:pPr marL="285750" indent="-285750">
              <a:buFontTx/>
              <a:buChar char="-"/>
            </a:pPr>
            <a:r>
              <a:rPr lang="en-US" sz="2200" b="1" dirty="0">
                <a:solidFill>
                  <a:srgbClr val="C00000"/>
                </a:solidFill>
              </a:rPr>
              <a:t>Chemotherapy</a:t>
            </a:r>
          </a:p>
          <a:p>
            <a:pPr marL="285750" indent="-285750">
              <a:buFontTx/>
              <a:buChar char="-"/>
            </a:pPr>
            <a:r>
              <a:rPr lang="en-US" sz="2200" b="1" dirty="0">
                <a:solidFill>
                  <a:srgbClr val="C00000"/>
                </a:solidFill>
              </a:rPr>
              <a:t>Nausea / vomiting / diarrhea</a:t>
            </a:r>
          </a:p>
          <a:p>
            <a:pPr marL="285750" indent="-285750">
              <a:buFontTx/>
              <a:buChar char="-"/>
            </a:pPr>
            <a:r>
              <a:rPr lang="en-US" sz="2200" b="1" dirty="0">
                <a:solidFill>
                  <a:srgbClr val="C00000"/>
                </a:solidFill>
              </a:rPr>
              <a:t>Abdominal pain</a:t>
            </a:r>
          </a:p>
          <a:p>
            <a:pPr marL="285750" indent="-285750">
              <a:buFontTx/>
              <a:buChar char="-"/>
            </a:pPr>
            <a:r>
              <a:rPr lang="en-US" sz="2200" b="1" dirty="0">
                <a:solidFill>
                  <a:srgbClr val="C00000"/>
                </a:solidFill>
              </a:rPr>
              <a:t>Bowel obstruction</a:t>
            </a:r>
          </a:p>
          <a:p>
            <a:pPr marL="285750" indent="-285750">
              <a:buFontTx/>
              <a:buChar char="-"/>
            </a:pPr>
            <a:r>
              <a:rPr lang="en-US" sz="2200" b="1" dirty="0">
                <a:solidFill>
                  <a:srgbClr val="C00000"/>
                </a:solidFill>
              </a:rPr>
              <a:t>Dysphagia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455B814-C387-9D3D-8343-72192783935A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Zhang et al. </a:t>
            </a:r>
            <a:r>
              <a:rPr lang="en-US" sz="1200" i="1" dirty="0"/>
              <a:t>Ageing Research Reviews.</a:t>
            </a:r>
            <a:r>
              <a:rPr lang="en-US" sz="1200" dirty="0"/>
              <a:t> 2023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FBD457CE-7E70-EA73-71D3-F32CB6A82346}"/>
              </a:ext>
            </a:extLst>
          </p:cNvPr>
          <p:cNvGrpSpPr/>
          <p:nvPr/>
        </p:nvGrpSpPr>
        <p:grpSpPr>
          <a:xfrm>
            <a:off x="3256527" y="1200859"/>
            <a:ext cx="5720421" cy="5566628"/>
            <a:chOff x="3519195" y="1173511"/>
            <a:chExt cx="5720421" cy="5566628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C93A2789-F56F-B8C0-E30F-6CDB4AF43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16193" b="50827"/>
            <a:stretch>
              <a:fillRect/>
            </a:stretch>
          </p:blipFill>
          <p:spPr>
            <a:xfrm>
              <a:off x="3519195" y="1173511"/>
              <a:ext cx="5720421" cy="3278567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4EBED300-2911-28AF-3053-D0AE80832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50827"/>
            <a:stretch>
              <a:fillRect/>
            </a:stretch>
          </p:blipFill>
          <p:spPr>
            <a:xfrm>
              <a:off x="4226231" y="4468009"/>
              <a:ext cx="4730391" cy="2272130"/>
            </a:xfrm>
            <a:prstGeom prst="rect">
              <a:avLst/>
            </a:prstGeom>
          </p:spPr>
        </p:pic>
      </p:grpSp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570EF896-6C09-5DB8-6BFE-CAC3C484C36C}"/>
              </a:ext>
            </a:extLst>
          </p:cNvPr>
          <p:cNvSpPr/>
          <p:nvPr/>
        </p:nvSpPr>
        <p:spPr>
          <a:xfrm flipH="1">
            <a:off x="3364503" y="2486120"/>
            <a:ext cx="299140" cy="26694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7C657644-C209-9D98-4C92-E4E0DC296349}"/>
              </a:ext>
            </a:extLst>
          </p:cNvPr>
          <p:cNvSpPr/>
          <p:nvPr/>
        </p:nvSpPr>
        <p:spPr>
          <a:xfrm>
            <a:off x="3771618" y="2236836"/>
            <a:ext cx="1602672" cy="75160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2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F13A9-C8AB-AD80-ED7A-0098442B5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o 15">
            <a:extLst>
              <a:ext uri="{FF2B5EF4-FFF2-40B4-BE49-F238E27FC236}">
                <a16:creationId xmlns:a16="http://schemas.microsoft.com/office/drawing/2014/main" id="{8090EFCC-A5A6-09DA-BFC1-2DC3DB2A0F5C}"/>
              </a:ext>
            </a:extLst>
          </p:cNvPr>
          <p:cNvGrpSpPr/>
          <p:nvPr/>
        </p:nvGrpSpPr>
        <p:grpSpPr>
          <a:xfrm>
            <a:off x="297544" y="1139372"/>
            <a:ext cx="7401344" cy="1512461"/>
            <a:chOff x="297544" y="1139372"/>
            <a:chExt cx="7401344" cy="1512461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CA134FA9-300A-8F8B-814C-C13DE1083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9365" t="45926" r="20935" b="44233"/>
            <a:stretch>
              <a:fillRect/>
            </a:stretch>
          </p:blipFill>
          <p:spPr>
            <a:xfrm>
              <a:off x="297544" y="1705429"/>
              <a:ext cx="7401344" cy="696685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698FB036-7739-CF28-FD69-42DC39B5E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498" t="13545" r="39347" b="78201"/>
            <a:stretch>
              <a:fillRect/>
            </a:stretch>
          </p:blipFill>
          <p:spPr>
            <a:xfrm>
              <a:off x="384628" y="1139372"/>
              <a:ext cx="5776686" cy="566057"/>
            </a:xfrm>
            <a:prstGeom prst="rect">
              <a:avLst/>
            </a:prstGeom>
          </p:spPr>
        </p:pic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E98F1D00-9B1D-385C-9B4C-8A457CB82724}"/>
                </a:ext>
              </a:extLst>
            </p:cNvPr>
            <p:cNvSpPr txBox="1"/>
            <p:nvPr/>
          </p:nvSpPr>
          <p:spPr>
            <a:xfrm>
              <a:off x="4354288" y="1191567"/>
              <a:ext cx="16909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</a:rPr>
                <a:t>2026</a:t>
              </a:r>
            </a:p>
          </p:txBody>
        </p: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96E43875-F519-DC4A-3D9D-96B1ED0A3FDC}"/>
                </a:ext>
              </a:extLst>
            </p:cNvPr>
            <p:cNvSpPr txBox="1"/>
            <p:nvPr/>
          </p:nvSpPr>
          <p:spPr>
            <a:xfrm>
              <a:off x="384628" y="2344056"/>
              <a:ext cx="32285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Sun Q et al.</a:t>
              </a:r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B95483D-9080-8805-4ABC-CD058069AAAE}"/>
              </a:ext>
            </a:extLst>
          </p:cNvPr>
          <p:cNvSpPr txBox="1"/>
          <p:nvPr/>
        </p:nvSpPr>
        <p:spPr>
          <a:xfrm>
            <a:off x="384628" y="2807364"/>
            <a:ext cx="41031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52 studies; 16.468 patients</a:t>
            </a:r>
          </a:p>
          <a:p>
            <a:r>
              <a:rPr lang="en-US" sz="2400" b="1" dirty="0">
                <a:solidFill>
                  <a:srgbClr val="005EA0"/>
                </a:solidFill>
              </a:rPr>
              <a:t>Overall prevalence:  33%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77441523-1B7F-0C59-875A-745C5315E7F2}"/>
              </a:ext>
            </a:extLst>
          </p:cNvPr>
          <p:cNvGrpSpPr/>
          <p:nvPr/>
        </p:nvGrpSpPr>
        <p:grpSpPr>
          <a:xfrm>
            <a:off x="5363028" y="2661664"/>
            <a:ext cx="6686648" cy="1657072"/>
            <a:chOff x="5363028" y="2661664"/>
            <a:chExt cx="6686648" cy="1657072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1A755E73-568F-3CED-CF7A-7A8A15AF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0211" t="32360" r="16914" b="54709"/>
            <a:stretch>
              <a:fillRect/>
            </a:stretch>
          </p:blipFill>
          <p:spPr>
            <a:xfrm>
              <a:off x="5363028" y="3293488"/>
              <a:ext cx="6686648" cy="790957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AA473A2B-2A6C-BB17-468A-06F312A99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9224" t="50740" r="41357" b="39738"/>
            <a:stretch>
              <a:fillRect/>
            </a:stretch>
          </p:blipFill>
          <p:spPr>
            <a:xfrm>
              <a:off x="5495470" y="2661664"/>
              <a:ext cx="5083629" cy="653036"/>
            </a:xfrm>
            <a:prstGeom prst="rect">
              <a:avLst/>
            </a:prstGeom>
          </p:spPr>
        </p:pic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FAF68EE1-F89C-814E-E913-C238479AF729}"/>
                </a:ext>
              </a:extLst>
            </p:cNvPr>
            <p:cNvSpPr/>
            <p:nvPr/>
          </p:nvSpPr>
          <p:spPr>
            <a:xfrm>
              <a:off x="8599714" y="2735943"/>
              <a:ext cx="1915886" cy="557545"/>
            </a:xfrm>
            <a:prstGeom prst="rect">
              <a:avLst/>
            </a:prstGeom>
            <a:solidFill>
              <a:srgbClr val="097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0C230156-473A-2D98-0EDD-23429A35197A}"/>
                </a:ext>
              </a:extLst>
            </p:cNvPr>
            <p:cNvSpPr txBox="1"/>
            <p:nvPr/>
          </p:nvSpPr>
          <p:spPr>
            <a:xfrm>
              <a:off x="9432016" y="2765934"/>
              <a:ext cx="9579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400" b="1" dirty="0">
                  <a:solidFill>
                    <a:schemeClr val="bg1"/>
                  </a:solidFill>
                </a:rPr>
                <a:t>2022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6ED239DF-F764-7ADA-C571-10B347C17A96}"/>
                </a:ext>
              </a:extLst>
            </p:cNvPr>
            <p:cNvSpPr txBox="1"/>
            <p:nvPr/>
          </p:nvSpPr>
          <p:spPr>
            <a:xfrm>
              <a:off x="5421978" y="4010959"/>
              <a:ext cx="32285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err="1"/>
                <a:t>Surov</a:t>
              </a:r>
              <a:r>
                <a:rPr lang="en-US" sz="1400" dirty="0"/>
                <a:t> A et al.</a:t>
              </a:r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0A8FF29-D748-95A5-BAD4-1A7B9B78AF47}"/>
              </a:ext>
            </a:extLst>
          </p:cNvPr>
          <p:cNvSpPr txBox="1"/>
          <p:nvPr/>
        </p:nvSpPr>
        <p:spPr>
          <a:xfrm>
            <a:off x="5877719" y="4638841"/>
            <a:ext cx="5125061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5EA0"/>
                </a:solidFill>
              </a:rPr>
              <a:t>Colorectal cancer: 	28%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5EA0"/>
                </a:solidFill>
              </a:rPr>
              <a:t>Gastric cancer: 		32%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5EA0"/>
                </a:solidFill>
              </a:rPr>
              <a:t>Pancreatic cancer: 	40%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5EA0"/>
                </a:solidFill>
              </a:rPr>
              <a:t>Esophageal cancer:	52%</a:t>
            </a:r>
          </a:p>
        </p:txBody>
      </p:sp>
    </p:spTree>
    <p:extLst>
      <p:ext uri="{BB962C8B-B14F-4D97-AF65-F5344CB8AC3E}">
        <p14:creationId xmlns:p14="http://schemas.microsoft.com/office/powerpoint/2010/main" val="129730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D87B4-CE0C-147C-F065-02159BDC2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E206CC70-E0CF-CC7B-8D20-39C4DF7C16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1511"/>
          <a:stretch>
            <a:fillRect/>
          </a:stretch>
        </p:blipFill>
        <p:spPr>
          <a:xfrm>
            <a:off x="1884242" y="1072136"/>
            <a:ext cx="5375520" cy="217325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ACDC259-4A20-B112-C128-E9113D01D1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1112"/>
          <a:stretch>
            <a:fillRect/>
          </a:stretch>
        </p:blipFill>
        <p:spPr>
          <a:xfrm>
            <a:off x="304029" y="3378621"/>
            <a:ext cx="8535945" cy="3479379"/>
          </a:xfrm>
          <a:prstGeom prst="rect">
            <a:avLst/>
          </a:prstGeom>
        </p:spPr>
      </p:pic>
      <p:sp>
        <p:nvSpPr>
          <p:cNvPr id="7" name="Freccia a destra 6">
            <a:extLst>
              <a:ext uri="{FF2B5EF4-FFF2-40B4-BE49-F238E27FC236}">
                <a16:creationId xmlns:a16="http://schemas.microsoft.com/office/drawing/2014/main" id="{6B279E68-0B04-E72A-DFC2-675B3506242A}"/>
              </a:ext>
            </a:extLst>
          </p:cNvPr>
          <p:cNvSpPr/>
          <p:nvPr/>
        </p:nvSpPr>
        <p:spPr>
          <a:xfrm>
            <a:off x="1344596" y="3854540"/>
            <a:ext cx="539646" cy="179882"/>
          </a:xfrm>
          <a:prstGeom prst="rightArrow">
            <a:avLst/>
          </a:prstGeom>
          <a:solidFill>
            <a:srgbClr val="005E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77B8349A-3B83-C6F9-EC30-67C0BFB82C2C}"/>
              </a:ext>
            </a:extLst>
          </p:cNvPr>
          <p:cNvSpPr/>
          <p:nvPr/>
        </p:nvSpPr>
        <p:spPr>
          <a:xfrm>
            <a:off x="2215444" y="5686337"/>
            <a:ext cx="539646" cy="17988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E26E1808-3793-2C04-1D0F-2016B4C2935E}"/>
              </a:ext>
            </a:extLst>
          </p:cNvPr>
          <p:cNvSpPr/>
          <p:nvPr/>
        </p:nvSpPr>
        <p:spPr>
          <a:xfrm>
            <a:off x="1884242" y="4510340"/>
            <a:ext cx="539646" cy="17988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9C5BB900-3A06-5321-4121-C612BD331EFA}"/>
              </a:ext>
            </a:extLst>
          </p:cNvPr>
          <p:cNvSpPr/>
          <p:nvPr/>
        </p:nvSpPr>
        <p:spPr>
          <a:xfrm>
            <a:off x="1884242" y="5143309"/>
            <a:ext cx="539646" cy="17988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5D7F191-696C-FCCE-C813-B68BBE91D8D6}"/>
              </a:ext>
            </a:extLst>
          </p:cNvPr>
          <p:cNvSpPr/>
          <p:nvPr/>
        </p:nvSpPr>
        <p:spPr>
          <a:xfrm>
            <a:off x="1981202" y="3498850"/>
            <a:ext cx="5175250" cy="742654"/>
          </a:xfrm>
          <a:prstGeom prst="rect">
            <a:avLst/>
          </a:prstGeom>
          <a:noFill/>
          <a:ln w="38100">
            <a:solidFill>
              <a:srgbClr val="005E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B9CE03C-C996-D48A-8CDA-DBC8F752B961}"/>
              </a:ext>
            </a:extLst>
          </p:cNvPr>
          <p:cNvSpPr txBox="1"/>
          <p:nvPr/>
        </p:nvSpPr>
        <p:spPr>
          <a:xfrm>
            <a:off x="7425635" y="3685511"/>
            <a:ext cx="2048567" cy="369332"/>
          </a:xfrm>
          <a:prstGeom prst="rect">
            <a:avLst/>
          </a:prstGeom>
          <a:solidFill>
            <a:srgbClr val="005E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Surgery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526981E9-4477-E93C-9B10-708C584A1CC3}"/>
              </a:ext>
            </a:extLst>
          </p:cNvPr>
          <p:cNvSpPr/>
          <p:nvPr/>
        </p:nvSpPr>
        <p:spPr>
          <a:xfrm>
            <a:off x="2628902" y="4308304"/>
            <a:ext cx="3952875" cy="695496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2EC79EC-0BA2-4CFA-C5D2-2F6795591301}"/>
              </a:ext>
            </a:extLst>
          </p:cNvPr>
          <p:cNvSpPr txBox="1"/>
          <p:nvPr/>
        </p:nvSpPr>
        <p:spPr>
          <a:xfrm>
            <a:off x="7425634" y="4471386"/>
            <a:ext cx="204856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Chemotherapy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8EC87F90-C4FD-9710-8C99-84A5AE4BA517}"/>
              </a:ext>
            </a:extLst>
          </p:cNvPr>
          <p:cNvSpPr/>
          <p:nvPr/>
        </p:nvSpPr>
        <p:spPr>
          <a:xfrm>
            <a:off x="2628902" y="5070601"/>
            <a:ext cx="3952875" cy="343504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D8563FE-681A-DE3D-EBD5-3C06DCA8C921}"/>
              </a:ext>
            </a:extLst>
          </p:cNvPr>
          <p:cNvSpPr txBox="1"/>
          <p:nvPr/>
        </p:nvSpPr>
        <p:spPr>
          <a:xfrm>
            <a:off x="7425634" y="5044773"/>
            <a:ext cx="2048567" cy="3693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Quality of life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3C9D1F1E-AE9F-26E5-FA31-784044872CAE}"/>
              </a:ext>
            </a:extLst>
          </p:cNvPr>
          <p:cNvSpPr/>
          <p:nvPr/>
        </p:nvSpPr>
        <p:spPr>
          <a:xfrm>
            <a:off x="2949577" y="5476216"/>
            <a:ext cx="3292475" cy="6705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1CA86D4-3424-A6D1-642B-48481DD2B72D}"/>
              </a:ext>
            </a:extLst>
          </p:cNvPr>
          <p:cNvSpPr txBox="1"/>
          <p:nvPr/>
        </p:nvSpPr>
        <p:spPr>
          <a:xfrm>
            <a:off x="7425633" y="5585635"/>
            <a:ext cx="2048567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Survival</a:t>
            </a:r>
          </a:p>
        </p:txBody>
      </p:sp>
      <p:pic>
        <p:nvPicPr>
          <p:cNvPr id="14340" name="Picture 4" descr="Outcomes Word Stock Illustrations – 1,629 Outcomes Word Stock  Illustrations, Vectors &amp; Clipart - Dreamstime">
            <a:extLst>
              <a:ext uri="{FF2B5EF4-FFF2-40B4-BE49-F238E27FC236}">
                <a16:creationId xmlns:a16="http://schemas.microsoft.com/office/drawing/2014/main" id="{C1BAC54E-7689-18CA-33A6-46344293C5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8" t="9281" r="10761" b="9544"/>
          <a:stretch>
            <a:fillRect/>
          </a:stretch>
        </p:blipFill>
        <p:spPr bwMode="auto">
          <a:xfrm>
            <a:off x="9005481" y="1167608"/>
            <a:ext cx="3063147" cy="175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432C457-8B1A-B5B3-93E2-BB663B7506FE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Zhang et al. </a:t>
            </a:r>
            <a:r>
              <a:rPr lang="en-US" sz="1200" i="1" dirty="0"/>
              <a:t>Ageing Research Reviews.</a:t>
            </a:r>
            <a:r>
              <a:rPr lang="en-US" sz="1200" dirty="0"/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298383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07E50-A094-C276-D035-3F46585A3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8F16BE0-1CFE-E922-C1E7-D1E2EBFBFB29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>
                    <a:lumMod val="85000"/>
                  </a:schemeClr>
                </a:solidFill>
              </a:rPr>
              <a:t>Role of the gut in the pathogenesis of sarcopenia</a:t>
            </a:r>
            <a:endParaRPr lang="en-US" sz="2400" dirty="0">
              <a:solidFill>
                <a:schemeClr val="bg1">
                  <a:lumMod val="85000"/>
                </a:schemeClr>
              </a:solidFill>
            </a:endParaRP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Cirrhosis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Cancer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40712900-8044-EF80-7FCD-418E26337B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31E39785-EB09-24BD-A0CA-8FDD1C4E3B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CBF0F6F6-C4FA-BE48-5599-9D93D05B8A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252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BDBC7-241B-EE80-F31D-533DC5A5E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B1B90243-B168-81C3-E9C1-35D0072BA6B4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Cruz-Jentoft et al. </a:t>
            </a:r>
            <a:r>
              <a:rPr lang="en-US" sz="1200" i="1" dirty="0"/>
              <a:t>Age and Aging</a:t>
            </a:r>
            <a:r>
              <a:rPr lang="en-US" sz="1200" dirty="0"/>
              <a:t>. 2019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16ABF65-6FD9-9DA6-F5A0-EC08C81A39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884" t="17157" r="47952" b="2058"/>
          <a:stretch>
            <a:fillRect/>
          </a:stretch>
        </p:blipFill>
        <p:spPr>
          <a:xfrm>
            <a:off x="2325598" y="1042837"/>
            <a:ext cx="4876551" cy="5815163"/>
          </a:xfrm>
          <a:prstGeom prst="rect">
            <a:avLst/>
          </a:prstGeom>
        </p:spPr>
      </p:pic>
      <p:sp>
        <p:nvSpPr>
          <p:cNvPr id="16" name="Rettangolo 15">
            <a:extLst>
              <a:ext uri="{FF2B5EF4-FFF2-40B4-BE49-F238E27FC236}">
                <a16:creationId xmlns:a16="http://schemas.microsoft.com/office/drawing/2014/main" id="{1779E6AF-22BA-B850-A606-BDADC897B394}"/>
              </a:ext>
            </a:extLst>
          </p:cNvPr>
          <p:cNvSpPr/>
          <p:nvPr/>
        </p:nvSpPr>
        <p:spPr>
          <a:xfrm>
            <a:off x="2217586" y="1042838"/>
            <a:ext cx="4940085" cy="114535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E17777A-E6A8-13FA-6DC6-026B64DD287E}"/>
              </a:ext>
            </a:extLst>
          </p:cNvPr>
          <p:cNvSpPr txBox="1"/>
          <p:nvPr/>
        </p:nvSpPr>
        <p:spPr>
          <a:xfrm>
            <a:off x="7595065" y="1299187"/>
            <a:ext cx="4184725" cy="656217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IDENTIFICATION OF PATIENTS AT RISK</a:t>
            </a:r>
          </a:p>
        </p:txBody>
      </p:sp>
      <p:sp>
        <p:nvSpPr>
          <p:cNvPr id="18" name="Freccia in giù 17">
            <a:extLst>
              <a:ext uri="{FF2B5EF4-FFF2-40B4-BE49-F238E27FC236}">
                <a16:creationId xmlns:a16="http://schemas.microsoft.com/office/drawing/2014/main" id="{B1D88218-38BD-7192-8417-52B960E324A1}"/>
              </a:ext>
            </a:extLst>
          </p:cNvPr>
          <p:cNvSpPr/>
          <p:nvPr/>
        </p:nvSpPr>
        <p:spPr>
          <a:xfrm>
            <a:off x="9376223" y="1975872"/>
            <a:ext cx="622407" cy="573119"/>
          </a:xfrm>
          <a:prstGeom prst="downArrow">
            <a:avLst/>
          </a:prstGeom>
          <a:solidFill>
            <a:srgbClr val="4871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4F58589-7CDA-6F3E-2617-FBAA482203FE}"/>
              </a:ext>
            </a:extLst>
          </p:cNvPr>
          <p:cNvSpPr txBox="1"/>
          <p:nvPr/>
        </p:nvSpPr>
        <p:spPr>
          <a:xfrm>
            <a:off x="8252053" y="2528690"/>
            <a:ext cx="2870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171173"/>
                </a:solidFill>
              </a:rPr>
              <a:t>Nutritional assessment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44F923B9-7407-52D5-5A98-D7F788A34DD1}"/>
              </a:ext>
            </a:extLst>
          </p:cNvPr>
          <p:cNvSpPr/>
          <p:nvPr/>
        </p:nvSpPr>
        <p:spPr>
          <a:xfrm>
            <a:off x="165102" y="1042837"/>
            <a:ext cx="1872162" cy="1645995"/>
          </a:xfrm>
          <a:prstGeom prst="rect">
            <a:avLst/>
          </a:prstGeom>
          <a:solidFill>
            <a:srgbClr val="4871B7"/>
          </a:solidFill>
          <a:ln>
            <a:solidFill>
              <a:srgbClr val="4871B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European consensus 2019</a:t>
            </a:r>
          </a:p>
        </p:txBody>
      </p:sp>
      <p:sp>
        <p:nvSpPr>
          <p:cNvPr id="3" name="Freccia in giù 2">
            <a:extLst>
              <a:ext uri="{FF2B5EF4-FFF2-40B4-BE49-F238E27FC236}">
                <a16:creationId xmlns:a16="http://schemas.microsoft.com/office/drawing/2014/main" id="{40091F6C-95B8-688B-CC4C-F7D927CC1351}"/>
              </a:ext>
            </a:extLst>
          </p:cNvPr>
          <p:cNvSpPr/>
          <p:nvPr/>
        </p:nvSpPr>
        <p:spPr>
          <a:xfrm rot="5400000">
            <a:off x="7701277" y="2588328"/>
            <a:ext cx="622407" cy="834832"/>
          </a:xfrm>
          <a:prstGeom prst="downArrow">
            <a:avLst/>
          </a:prstGeom>
          <a:solidFill>
            <a:srgbClr val="4871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1C511C90-3F6E-F439-B80E-A2D281D2893C}"/>
              </a:ext>
            </a:extLst>
          </p:cNvPr>
          <p:cNvSpPr/>
          <p:nvPr/>
        </p:nvSpPr>
        <p:spPr>
          <a:xfrm>
            <a:off x="2217586" y="2226432"/>
            <a:ext cx="4940085" cy="358872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3FEEA88-5B91-B49D-0884-30A62D1BBD05}"/>
              </a:ext>
            </a:extLst>
          </p:cNvPr>
          <p:cNvSpPr txBox="1"/>
          <p:nvPr/>
        </p:nvSpPr>
        <p:spPr>
          <a:xfrm>
            <a:off x="7595065" y="3544876"/>
            <a:ext cx="4184725" cy="509592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EARLY DIAGNOSIS</a:t>
            </a:r>
          </a:p>
        </p:txBody>
      </p:sp>
    </p:spTree>
    <p:extLst>
      <p:ext uri="{BB962C8B-B14F-4D97-AF65-F5344CB8AC3E}">
        <p14:creationId xmlns:p14="http://schemas.microsoft.com/office/powerpoint/2010/main" val="158793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  <p:bldP spid="2" grpId="0" animBg="1"/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90512-5CDF-9F7F-45E7-F7491A109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24D440A-7AEC-BDE7-3D58-8DD59E8C18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860" t="17994" r="12775" b="2512"/>
          <a:stretch>
            <a:fillRect/>
          </a:stretch>
        </p:blipFill>
        <p:spPr>
          <a:xfrm>
            <a:off x="2541123" y="1115645"/>
            <a:ext cx="7109754" cy="5677653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FCD6EF09-22F4-5551-06FD-22C38117D8F7}"/>
              </a:ext>
            </a:extLst>
          </p:cNvPr>
          <p:cNvSpPr/>
          <p:nvPr/>
        </p:nvSpPr>
        <p:spPr>
          <a:xfrm>
            <a:off x="2541123" y="1902542"/>
            <a:ext cx="2532322" cy="69317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E0154A54-A752-6E09-5AC3-2DA07979535C}"/>
              </a:ext>
            </a:extLst>
          </p:cNvPr>
          <p:cNvSpPr/>
          <p:nvPr/>
        </p:nvSpPr>
        <p:spPr>
          <a:xfrm>
            <a:off x="165102" y="1042837"/>
            <a:ext cx="1872162" cy="1645995"/>
          </a:xfrm>
          <a:prstGeom prst="rect">
            <a:avLst/>
          </a:prstGeom>
          <a:solidFill>
            <a:srgbClr val="4871B7"/>
          </a:solidFill>
          <a:ln>
            <a:solidFill>
              <a:srgbClr val="4871B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GLIM Guidelines</a:t>
            </a:r>
          </a:p>
          <a:p>
            <a:pPr algn="ctr"/>
            <a:r>
              <a:rPr lang="en-US" sz="2400" b="1" dirty="0"/>
              <a:t>2022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883E6F3-44A5-852F-56A8-CCB656CFCEC4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Compher C et al. </a:t>
            </a:r>
            <a:r>
              <a:rPr lang="en-US" sz="1200" i="1" dirty="0"/>
              <a:t>J </a:t>
            </a:r>
            <a:r>
              <a:rPr lang="en-US" sz="1200" i="1" dirty="0" err="1"/>
              <a:t>Parenter</a:t>
            </a:r>
            <a:r>
              <a:rPr lang="en-US" sz="1200" i="1" dirty="0"/>
              <a:t> Enteral </a:t>
            </a:r>
            <a:r>
              <a:rPr lang="en-US" sz="1200" i="1" dirty="0" err="1"/>
              <a:t>Nutr</a:t>
            </a:r>
            <a:r>
              <a:rPr lang="en-US" sz="1200" dirty="0"/>
              <a:t>. 2022</a:t>
            </a:r>
          </a:p>
        </p:txBody>
      </p:sp>
    </p:spTree>
    <p:extLst>
      <p:ext uri="{BB962C8B-B14F-4D97-AF65-F5344CB8AC3E}">
        <p14:creationId xmlns:p14="http://schemas.microsoft.com/office/powerpoint/2010/main" val="272184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1B915-1DE1-749B-A427-9A7AA9EB7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>
            <a:extLst>
              <a:ext uri="{FF2B5EF4-FFF2-40B4-BE49-F238E27FC236}">
                <a16:creationId xmlns:a16="http://schemas.microsoft.com/office/drawing/2014/main" id="{78B65728-6246-ACAF-37C0-0B0B436AB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51" y="3800156"/>
            <a:ext cx="8468078" cy="1414395"/>
          </a:xfrm>
          <a:prstGeom prst="rect">
            <a:avLst/>
          </a:prstGeom>
          <a:ln w="28575">
            <a:solidFill>
              <a:srgbClr val="2D2B6E"/>
            </a:solidFill>
          </a:ln>
        </p:spPr>
      </p:pic>
      <p:grpSp>
        <p:nvGrpSpPr>
          <p:cNvPr id="24" name="Gruppo 23">
            <a:extLst>
              <a:ext uri="{FF2B5EF4-FFF2-40B4-BE49-F238E27FC236}">
                <a16:creationId xmlns:a16="http://schemas.microsoft.com/office/drawing/2014/main" id="{AEAC5356-0E50-917A-4EE0-5F79B08E1069}"/>
              </a:ext>
            </a:extLst>
          </p:cNvPr>
          <p:cNvGrpSpPr/>
          <p:nvPr/>
        </p:nvGrpSpPr>
        <p:grpSpPr>
          <a:xfrm>
            <a:off x="337751" y="1342767"/>
            <a:ext cx="8311980" cy="2168208"/>
            <a:chOff x="337751" y="1342767"/>
            <a:chExt cx="8311980" cy="2168208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EE73F52A-D1CD-9879-311D-858820BD3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9800" t="24144" r="9399" b="55315"/>
            <a:stretch>
              <a:fillRect/>
            </a:stretch>
          </p:blipFill>
          <p:spPr>
            <a:xfrm>
              <a:off x="337751" y="1342767"/>
              <a:ext cx="8311980" cy="1408671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4A7B49C1-FEBF-04FB-818F-E8E9F4E95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3083" t="79459" r="12362" b="7747"/>
            <a:stretch>
              <a:fillRect/>
            </a:stretch>
          </p:blipFill>
          <p:spPr>
            <a:xfrm>
              <a:off x="337751" y="2751438"/>
              <a:ext cx="6639697" cy="759537"/>
            </a:xfrm>
            <a:prstGeom prst="rect">
              <a:avLst/>
            </a:prstGeom>
          </p:spPr>
        </p:pic>
      </p:grpSp>
      <p:sp>
        <p:nvSpPr>
          <p:cNvPr id="10" name="Rettangolo 9">
            <a:extLst>
              <a:ext uri="{FF2B5EF4-FFF2-40B4-BE49-F238E27FC236}">
                <a16:creationId xmlns:a16="http://schemas.microsoft.com/office/drawing/2014/main" id="{3EB8B271-D1ED-A0FF-17F8-E682A85A4893}"/>
              </a:ext>
            </a:extLst>
          </p:cNvPr>
          <p:cNvSpPr/>
          <p:nvPr/>
        </p:nvSpPr>
        <p:spPr>
          <a:xfrm>
            <a:off x="3295135" y="2405449"/>
            <a:ext cx="1754660" cy="34598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CF4C61E8-56D1-6B3D-594D-1EDDEB8EDEFB}"/>
              </a:ext>
            </a:extLst>
          </p:cNvPr>
          <p:cNvSpPr txBox="1"/>
          <p:nvPr/>
        </p:nvSpPr>
        <p:spPr>
          <a:xfrm>
            <a:off x="337751" y="1342767"/>
            <a:ext cx="1383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2016</a:t>
            </a:r>
          </a:p>
        </p:txBody>
      </p: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DC37E6A2-00DF-AA48-62C9-2179A6662DE1}"/>
              </a:ext>
            </a:extLst>
          </p:cNvPr>
          <p:cNvGrpSpPr/>
          <p:nvPr/>
        </p:nvGrpSpPr>
        <p:grpSpPr>
          <a:xfrm>
            <a:off x="1944693" y="4550611"/>
            <a:ext cx="7230644" cy="1116014"/>
            <a:chOff x="1944693" y="4512511"/>
            <a:chExt cx="7230644" cy="1116014"/>
          </a:xfrm>
        </p:grpSpPr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11472C4F-18D1-E9BC-F873-2B7658A17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0200" t="33874" r="28058" b="51832"/>
            <a:stretch>
              <a:fillRect/>
            </a:stretch>
          </p:blipFill>
          <p:spPr>
            <a:xfrm>
              <a:off x="1944693" y="4512511"/>
              <a:ext cx="7230644" cy="1116014"/>
            </a:xfrm>
            <a:prstGeom prst="rect">
              <a:avLst/>
            </a:prstGeom>
            <a:ln w="28575">
              <a:solidFill>
                <a:srgbClr val="2D2B6E"/>
              </a:solidFill>
            </a:ln>
          </p:spPr>
        </p:pic>
        <p:sp>
          <p:nvSpPr>
            <p:cNvPr id="30" name="CasellaDiTesto 29">
              <a:extLst>
                <a:ext uri="{FF2B5EF4-FFF2-40B4-BE49-F238E27FC236}">
                  <a16:creationId xmlns:a16="http://schemas.microsoft.com/office/drawing/2014/main" id="{6633DCDA-BAE3-BFD9-A54C-CA3914BDEB48}"/>
                </a:ext>
              </a:extLst>
            </p:cNvPr>
            <p:cNvSpPr txBox="1"/>
            <p:nvPr/>
          </p:nvSpPr>
          <p:spPr>
            <a:xfrm>
              <a:off x="8409482" y="4579495"/>
              <a:ext cx="7658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2019</a:t>
              </a:r>
            </a:p>
          </p:txBody>
        </p:sp>
      </p:grpSp>
      <p:grpSp>
        <p:nvGrpSpPr>
          <p:cNvPr id="33" name="Gruppo 32">
            <a:extLst>
              <a:ext uri="{FF2B5EF4-FFF2-40B4-BE49-F238E27FC236}">
                <a16:creationId xmlns:a16="http://schemas.microsoft.com/office/drawing/2014/main" id="{9DDC6267-5C88-FE3E-81CF-A9A3DAB590C9}"/>
              </a:ext>
            </a:extLst>
          </p:cNvPr>
          <p:cNvGrpSpPr/>
          <p:nvPr/>
        </p:nvGrpSpPr>
        <p:grpSpPr>
          <a:xfrm>
            <a:off x="5170858" y="5153591"/>
            <a:ext cx="7021142" cy="1643449"/>
            <a:chOff x="5170858" y="5214551"/>
            <a:chExt cx="7021142" cy="1643449"/>
          </a:xfrm>
        </p:grpSpPr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44A48E0B-5839-7CD5-99F8-0B32EF3C8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4364" t="34236" r="22693" b="43664"/>
            <a:stretch>
              <a:fillRect/>
            </a:stretch>
          </p:blipFill>
          <p:spPr>
            <a:xfrm>
              <a:off x="5170858" y="5214551"/>
              <a:ext cx="7021142" cy="1643449"/>
            </a:xfrm>
            <a:prstGeom prst="rect">
              <a:avLst/>
            </a:prstGeom>
            <a:ln w="28575">
              <a:solidFill>
                <a:srgbClr val="2D2B6E"/>
              </a:solidFill>
            </a:ln>
          </p:spPr>
        </p:pic>
        <p:sp>
          <p:nvSpPr>
            <p:cNvPr id="32" name="CasellaDiTesto 31">
              <a:extLst>
                <a:ext uri="{FF2B5EF4-FFF2-40B4-BE49-F238E27FC236}">
                  <a16:creationId xmlns:a16="http://schemas.microsoft.com/office/drawing/2014/main" id="{C208E6C7-A07C-0EFE-3B38-40A0625F795B}"/>
                </a:ext>
              </a:extLst>
            </p:cNvPr>
            <p:cNvSpPr txBox="1"/>
            <p:nvPr/>
          </p:nvSpPr>
          <p:spPr>
            <a:xfrm>
              <a:off x="10840387" y="5214551"/>
              <a:ext cx="7658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2021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859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2CB5C-ACA2-ED1C-966C-4496650FC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C6E11BA-E5B9-03D5-E72D-F0AFC4A4D0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423" t="29160" r="18946" b="10706"/>
          <a:stretch>
            <a:fillRect/>
          </a:stretch>
        </p:blipFill>
        <p:spPr>
          <a:xfrm>
            <a:off x="3011055" y="1061648"/>
            <a:ext cx="6308436" cy="5796352"/>
          </a:xfrm>
          <a:prstGeom prst="rect">
            <a:avLst/>
          </a:prstGeom>
        </p:spPr>
      </p:pic>
      <p:sp>
        <p:nvSpPr>
          <p:cNvPr id="3" name="Ovale 2">
            <a:extLst>
              <a:ext uri="{FF2B5EF4-FFF2-40B4-BE49-F238E27FC236}">
                <a16:creationId xmlns:a16="http://schemas.microsoft.com/office/drawing/2014/main" id="{53314DC3-D98F-EB95-C544-EE8A62D935C8}"/>
              </a:ext>
            </a:extLst>
          </p:cNvPr>
          <p:cNvSpPr/>
          <p:nvPr/>
        </p:nvSpPr>
        <p:spPr>
          <a:xfrm>
            <a:off x="3245370" y="2735705"/>
            <a:ext cx="1506512" cy="124418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60D7BE20-B6FC-03C9-B81C-4778C18A5CF5}"/>
              </a:ext>
            </a:extLst>
          </p:cNvPr>
          <p:cNvSpPr/>
          <p:nvPr/>
        </p:nvSpPr>
        <p:spPr>
          <a:xfrm>
            <a:off x="6236764" y="1245326"/>
            <a:ext cx="1374527" cy="11059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076A9886-8BAE-4EB1-B69A-2FE2BCF03C44}"/>
              </a:ext>
            </a:extLst>
          </p:cNvPr>
          <p:cNvSpPr/>
          <p:nvPr/>
        </p:nvSpPr>
        <p:spPr>
          <a:xfrm>
            <a:off x="7242118" y="1616742"/>
            <a:ext cx="1583228" cy="141047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B3AD634E-189D-D474-D1A0-636C2854727E}"/>
              </a:ext>
            </a:extLst>
          </p:cNvPr>
          <p:cNvSpPr/>
          <p:nvPr/>
        </p:nvSpPr>
        <p:spPr>
          <a:xfrm>
            <a:off x="4528564" y="1107129"/>
            <a:ext cx="1506512" cy="176669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86ED891-5C7F-A2F8-B099-588B9DBCF93F}"/>
              </a:ext>
            </a:extLst>
          </p:cNvPr>
          <p:cNvSpPr txBox="1"/>
          <p:nvPr/>
        </p:nvSpPr>
        <p:spPr>
          <a:xfrm>
            <a:off x="6953769" y="6140368"/>
            <a:ext cx="3743153" cy="530256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Related to the specific disease</a:t>
            </a: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8B3E3995-D245-3795-0274-31DD7D5D6BC7}"/>
              </a:ext>
            </a:extLst>
          </p:cNvPr>
          <p:cNvGrpSpPr/>
          <p:nvPr/>
        </p:nvGrpSpPr>
        <p:grpSpPr>
          <a:xfrm>
            <a:off x="7577900" y="2558805"/>
            <a:ext cx="1093744" cy="351602"/>
            <a:chOff x="7577900" y="2558805"/>
            <a:chExt cx="1093744" cy="351602"/>
          </a:xfrm>
        </p:grpSpPr>
        <p:cxnSp>
          <p:nvCxnSpPr>
            <p:cNvPr id="10" name="Connettore diritto 9">
              <a:extLst>
                <a:ext uri="{FF2B5EF4-FFF2-40B4-BE49-F238E27FC236}">
                  <a16:creationId xmlns:a16="http://schemas.microsoft.com/office/drawing/2014/main" id="{651A4E25-3347-36C2-7764-50385BC4D167}"/>
                </a:ext>
              </a:extLst>
            </p:cNvPr>
            <p:cNvCxnSpPr/>
            <p:nvPr/>
          </p:nvCxnSpPr>
          <p:spPr>
            <a:xfrm flipV="1">
              <a:off x="8618599" y="2558805"/>
              <a:ext cx="53045" cy="133876"/>
            </a:xfrm>
            <a:prstGeom prst="line">
              <a:avLst/>
            </a:prstGeom>
            <a:ln w="9525">
              <a:solidFill>
                <a:srgbClr val="23222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4A8EEEDA-B7A1-B24A-1B90-7BA07E3F4757}"/>
                </a:ext>
              </a:extLst>
            </p:cNvPr>
            <p:cNvSpPr txBox="1"/>
            <p:nvPr/>
          </p:nvSpPr>
          <p:spPr>
            <a:xfrm>
              <a:off x="7577900" y="2648797"/>
              <a:ext cx="87651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rgbClr val="282325"/>
                  </a:solidFill>
                </a:rPr>
                <a:t>Postbiotics</a:t>
              </a:r>
            </a:p>
          </p:txBody>
        </p:sp>
      </p:grp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5026719-B94F-42D4-2075-14B6739FE5FE}"/>
              </a:ext>
            </a:extLst>
          </p:cNvPr>
          <p:cNvSpPr txBox="1"/>
          <p:nvPr/>
        </p:nvSpPr>
        <p:spPr>
          <a:xfrm>
            <a:off x="767694" y="2558805"/>
            <a:ext cx="2388963" cy="1634723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BCAA: branched-chain amino acids:</a:t>
            </a:r>
          </a:p>
          <a:p>
            <a:pPr marL="342900" indent="-342900">
              <a:buFontTx/>
              <a:buChar char="-"/>
            </a:pPr>
            <a:r>
              <a:rPr lang="en-US" sz="2000" b="1" dirty="0">
                <a:solidFill>
                  <a:schemeClr val="bg1"/>
                </a:solidFill>
              </a:rPr>
              <a:t>Leucine</a:t>
            </a:r>
          </a:p>
          <a:p>
            <a:pPr marL="342900" indent="-342900">
              <a:buFontTx/>
              <a:buChar char="-"/>
            </a:pPr>
            <a:r>
              <a:rPr lang="en-US" sz="2000" b="1" dirty="0">
                <a:solidFill>
                  <a:schemeClr val="bg1"/>
                </a:solidFill>
              </a:rPr>
              <a:t>Isoleucine</a:t>
            </a:r>
          </a:p>
          <a:p>
            <a:pPr marL="342900" indent="-342900">
              <a:buFontTx/>
              <a:buChar char="-"/>
            </a:pPr>
            <a:r>
              <a:rPr lang="en-US" sz="2000" b="1" dirty="0">
                <a:solidFill>
                  <a:schemeClr val="bg1"/>
                </a:solidFill>
              </a:rPr>
              <a:t>Valine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435DC6A-2F13-729B-51B0-3CBE0C91BAB9}"/>
              </a:ext>
            </a:extLst>
          </p:cNvPr>
          <p:cNvSpPr txBox="1"/>
          <p:nvPr/>
        </p:nvSpPr>
        <p:spPr>
          <a:xfrm>
            <a:off x="2059073" y="1093857"/>
            <a:ext cx="2510871" cy="530256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Resistance training</a:t>
            </a: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ACE39EA3-C1FF-E3D6-EC41-C79E017614F6}"/>
              </a:ext>
            </a:extLst>
          </p:cNvPr>
          <p:cNvSpPr/>
          <p:nvPr/>
        </p:nvSpPr>
        <p:spPr>
          <a:xfrm>
            <a:off x="5342744" y="5966085"/>
            <a:ext cx="1506512" cy="8458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4F61D67-8FAF-8F1B-ED8B-402A20059533}"/>
              </a:ext>
            </a:extLst>
          </p:cNvPr>
          <p:cNvSpPr txBox="1"/>
          <p:nvPr/>
        </p:nvSpPr>
        <p:spPr>
          <a:xfrm>
            <a:off x="7480015" y="848999"/>
            <a:ext cx="3122670" cy="675904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Balanced diet</a:t>
            </a:r>
            <a:br>
              <a:rPr lang="en-US" sz="2000" b="1" dirty="0">
                <a:solidFill>
                  <a:schemeClr val="bg1"/>
                </a:solidFill>
              </a:rPr>
            </a:br>
            <a:r>
              <a:rPr lang="en-US" sz="2000" b="1" dirty="0">
                <a:solidFill>
                  <a:schemeClr val="bg1"/>
                </a:solidFill>
              </a:rPr>
              <a:t>No restrictive regimens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0752B7E-CDA1-D40B-8994-8CAB2DA3EA72}"/>
              </a:ext>
            </a:extLst>
          </p:cNvPr>
          <p:cNvSpPr txBox="1"/>
          <p:nvPr/>
        </p:nvSpPr>
        <p:spPr>
          <a:xfrm>
            <a:off x="8944037" y="1949839"/>
            <a:ext cx="2459108" cy="675904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Improve microbiota composition</a:t>
            </a:r>
          </a:p>
        </p:txBody>
      </p:sp>
    </p:spTree>
    <p:extLst>
      <p:ext uri="{BB962C8B-B14F-4D97-AF65-F5344CB8AC3E}">
        <p14:creationId xmlns:p14="http://schemas.microsoft.com/office/powerpoint/2010/main" val="315517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77F9A-DA26-1D9A-07D1-C03CA89F5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g. 5">
            <a:extLst>
              <a:ext uri="{FF2B5EF4-FFF2-40B4-BE49-F238E27FC236}">
                <a16:creationId xmlns:a16="http://schemas.microsoft.com/office/drawing/2014/main" id="{A6D5A254-52A8-2B5D-02A4-E31BC9B683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3"/>
          <a:stretch>
            <a:fillRect/>
          </a:stretch>
        </p:blipFill>
        <p:spPr bwMode="auto">
          <a:xfrm>
            <a:off x="1101369" y="2919685"/>
            <a:ext cx="4249783" cy="385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ig. 5">
            <a:extLst>
              <a:ext uri="{FF2B5EF4-FFF2-40B4-BE49-F238E27FC236}">
                <a16:creationId xmlns:a16="http://schemas.microsoft.com/office/drawing/2014/main" id="{C04CD93C-9D86-B662-A9C6-5AB5CD684F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3"/>
          <a:stretch>
            <a:fillRect/>
          </a:stretch>
        </p:blipFill>
        <p:spPr bwMode="auto">
          <a:xfrm>
            <a:off x="6840848" y="2895873"/>
            <a:ext cx="4249783" cy="385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08708F3-7F90-C1F5-49F9-53EAB1953550}"/>
              </a:ext>
            </a:extLst>
          </p:cNvPr>
          <p:cNvSpPr txBox="1"/>
          <p:nvPr/>
        </p:nvSpPr>
        <p:spPr>
          <a:xfrm>
            <a:off x="452581" y="4355221"/>
            <a:ext cx="2490651" cy="830997"/>
          </a:xfrm>
          <a:prstGeom prst="rect">
            <a:avLst/>
          </a:prstGeom>
          <a:solidFill>
            <a:srgbClr val="4871B7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HAND GRIP STRENGTH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0B48978-595C-E969-27BC-0C3186868C94}"/>
              </a:ext>
            </a:extLst>
          </p:cNvPr>
          <p:cNvSpPr txBox="1"/>
          <p:nvPr/>
        </p:nvSpPr>
        <p:spPr>
          <a:xfrm>
            <a:off x="4293327" y="5756366"/>
            <a:ext cx="1057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p&lt;0.001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FF95EFE-B2FD-A649-4DDB-753174E7E979}"/>
              </a:ext>
            </a:extLst>
          </p:cNvPr>
          <p:cNvSpPr txBox="1"/>
          <p:nvPr/>
        </p:nvSpPr>
        <p:spPr>
          <a:xfrm>
            <a:off x="10032805" y="5691052"/>
            <a:ext cx="1057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p&lt;0.001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E87A8BC-C78D-1E7E-A688-4454B043E292}"/>
              </a:ext>
            </a:extLst>
          </p:cNvPr>
          <p:cNvSpPr txBox="1"/>
          <p:nvPr/>
        </p:nvSpPr>
        <p:spPr>
          <a:xfrm>
            <a:off x="6096000" y="4170554"/>
            <a:ext cx="2490651" cy="1200329"/>
          </a:xfrm>
          <a:prstGeom prst="rect">
            <a:avLst/>
          </a:prstGeom>
          <a:solidFill>
            <a:srgbClr val="4871B7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SKELETAL MUSCLE MASS (DXA)</a:t>
            </a:r>
          </a:p>
        </p:txBody>
      </p: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C7EBF548-8702-3AF5-E523-611110CDD87A}"/>
              </a:ext>
            </a:extLst>
          </p:cNvPr>
          <p:cNvGrpSpPr/>
          <p:nvPr/>
        </p:nvGrpSpPr>
        <p:grpSpPr>
          <a:xfrm>
            <a:off x="221536" y="1137943"/>
            <a:ext cx="6161846" cy="1627774"/>
            <a:chOff x="395707" y="1191491"/>
            <a:chExt cx="6161846" cy="1627774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1E9F00E2-ED0E-2EB3-1464-464051E57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8223" t="22963" r="52607" b="69972"/>
            <a:stretch>
              <a:fillRect/>
            </a:stretch>
          </p:blipFill>
          <p:spPr>
            <a:xfrm>
              <a:off x="452581" y="1191491"/>
              <a:ext cx="2974433" cy="480291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103395B6-BE55-F771-2B6E-4F59E9DF3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70" t="55746" r="41703" b="29651"/>
            <a:stretch>
              <a:fillRect/>
            </a:stretch>
          </p:blipFill>
          <p:spPr>
            <a:xfrm>
              <a:off x="452580" y="1671783"/>
              <a:ext cx="6104973" cy="909268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341C9140-3F19-754B-6CB0-D92CDAD66C6B}"/>
                </a:ext>
              </a:extLst>
            </p:cNvPr>
            <p:cNvSpPr txBox="1"/>
            <p:nvPr/>
          </p:nvSpPr>
          <p:spPr>
            <a:xfrm>
              <a:off x="395707" y="2511488"/>
              <a:ext cx="32285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Cheng F et al.</a:t>
              </a:r>
            </a:p>
          </p:txBody>
        </p:sp>
      </p:grpSp>
      <p:sp>
        <p:nvSpPr>
          <p:cNvPr id="16" name="Rettangolo 15">
            <a:extLst>
              <a:ext uri="{FF2B5EF4-FFF2-40B4-BE49-F238E27FC236}">
                <a16:creationId xmlns:a16="http://schemas.microsoft.com/office/drawing/2014/main" id="{BA1384BC-FB43-0BB6-ACA2-97EA14788473}"/>
              </a:ext>
            </a:extLst>
          </p:cNvPr>
          <p:cNvSpPr/>
          <p:nvPr/>
        </p:nvSpPr>
        <p:spPr>
          <a:xfrm>
            <a:off x="1881051" y="1611086"/>
            <a:ext cx="2342606" cy="33092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53B30A13-3DEE-F43F-503D-9E2BC00EE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0259" y="1106998"/>
            <a:ext cx="1931741" cy="193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7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B4756-091F-5690-73F0-3A9E53881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7ACAF02B-F704-F9EB-41EF-3A78E135EBDC}"/>
              </a:ext>
            </a:extLst>
          </p:cNvPr>
          <p:cNvSpPr txBox="1"/>
          <p:nvPr/>
        </p:nvSpPr>
        <p:spPr>
          <a:xfrm>
            <a:off x="4102471" y="1143141"/>
            <a:ext cx="398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SARCOPENIA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9F9BD03-F21F-F495-CE08-FA3DA98FA0B1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Cruz-Jentoft et al. 2019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33F11CE5-8DCB-67B6-2C77-854804F23DF7}"/>
              </a:ext>
            </a:extLst>
          </p:cNvPr>
          <p:cNvSpPr txBox="1"/>
          <p:nvPr/>
        </p:nvSpPr>
        <p:spPr>
          <a:xfrm>
            <a:off x="356530" y="4587922"/>
            <a:ext cx="268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SARC-F</a:t>
            </a:r>
          </a:p>
          <a:p>
            <a:pPr algn="ctr"/>
            <a:r>
              <a:rPr lang="en-US" sz="2400" dirty="0"/>
              <a:t>Questionnaire</a:t>
            </a:r>
          </a:p>
          <a:p>
            <a:pPr algn="ctr"/>
            <a:r>
              <a:rPr lang="en-US" sz="2400" dirty="0"/>
              <a:t>(self-reports from patients)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7A09409-A159-4AAD-687F-1B9B32F382BC}"/>
              </a:ext>
            </a:extLst>
          </p:cNvPr>
          <p:cNvSpPr txBox="1"/>
          <p:nvPr/>
        </p:nvSpPr>
        <p:spPr>
          <a:xfrm>
            <a:off x="6116738" y="6324641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Malmstrom et al. 2016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9A605756-7441-11F1-4960-95F4CBE22149}"/>
              </a:ext>
            </a:extLst>
          </p:cNvPr>
          <p:cNvSpPr txBox="1"/>
          <p:nvPr/>
        </p:nvSpPr>
        <p:spPr>
          <a:xfrm>
            <a:off x="1116105" y="2460815"/>
            <a:ext cx="2139202" cy="646331"/>
          </a:xfrm>
          <a:prstGeom prst="rect">
            <a:avLst/>
          </a:prstGeom>
          <a:solidFill>
            <a:srgbClr val="6272C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STRENGTH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81DAE105-B23A-D4E3-0F53-05D1B71EBBDB}"/>
              </a:ext>
            </a:extLst>
          </p:cNvPr>
          <p:cNvSpPr txBox="1"/>
          <p:nvPr/>
        </p:nvSpPr>
        <p:spPr>
          <a:xfrm>
            <a:off x="4613462" y="2460814"/>
            <a:ext cx="2644589" cy="646331"/>
          </a:xfrm>
          <a:prstGeom prst="rect">
            <a:avLst/>
          </a:prstGeom>
          <a:solidFill>
            <a:srgbClr val="FE64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QUANTITY or QUALITY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FE997ED1-FB38-BB65-A355-5FCAEFC4CD0F}"/>
              </a:ext>
            </a:extLst>
          </p:cNvPr>
          <p:cNvSpPr txBox="1"/>
          <p:nvPr/>
        </p:nvSpPr>
        <p:spPr>
          <a:xfrm>
            <a:off x="8506387" y="2460814"/>
            <a:ext cx="2644589" cy="646331"/>
          </a:xfrm>
          <a:prstGeom prst="rect">
            <a:avLst/>
          </a:prstGeom>
          <a:solidFill>
            <a:srgbClr val="E541A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PHYSICAL PERFORMANCE</a:t>
            </a:r>
          </a:p>
        </p:txBody>
      </p:sp>
      <p:sp>
        <p:nvSpPr>
          <p:cNvPr id="29" name="Segno di addizione 28">
            <a:extLst>
              <a:ext uri="{FF2B5EF4-FFF2-40B4-BE49-F238E27FC236}">
                <a16:creationId xmlns:a16="http://schemas.microsoft.com/office/drawing/2014/main" id="{2AA87EF2-5BD8-3443-34B1-F6633AA480CF}"/>
              </a:ext>
            </a:extLst>
          </p:cNvPr>
          <p:cNvSpPr/>
          <p:nvPr/>
        </p:nvSpPr>
        <p:spPr>
          <a:xfrm>
            <a:off x="3650875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egno di addizione 29">
            <a:extLst>
              <a:ext uri="{FF2B5EF4-FFF2-40B4-BE49-F238E27FC236}">
                <a16:creationId xmlns:a16="http://schemas.microsoft.com/office/drawing/2014/main" id="{FBF10216-4981-6AF6-48A2-F4D2DCF6E09A}"/>
              </a:ext>
            </a:extLst>
          </p:cNvPr>
          <p:cNvSpPr/>
          <p:nvPr/>
        </p:nvSpPr>
        <p:spPr>
          <a:xfrm>
            <a:off x="7615516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7A734336-E6EE-A00E-34CB-26D89BB870F6}"/>
              </a:ext>
            </a:extLst>
          </p:cNvPr>
          <p:cNvSpPr/>
          <p:nvPr/>
        </p:nvSpPr>
        <p:spPr>
          <a:xfrm>
            <a:off x="692521" y="1983441"/>
            <a:ext cx="10764371" cy="1526241"/>
          </a:xfrm>
          <a:prstGeom prst="rect">
            <a:avLst/>
          </a:prstGeom>
          <a:noFill/>
          <a:ln>
            <a:solidFill>
              <a:srgbClr val="17117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8FEF4409-C084-237F-72AB-B71AE2C5CC82}"/>
              </a:ext>
            </a:extLst>
          </p:cNvPr>
          <p:cNvSpPr/>
          <p:nvPr/>
        </p:nvSpPr>
        <p:spPr>
          <a:xfrm>
            <a:off x="2722032" y="1775547"/>
            <a:ext cx="6705349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2019 European consensus definition (EWGSOP2)</a:t>
            </a: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E818A192-5292-1038-1A0F-824513B68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783" y="3234018"/>
            <a:ext cx="6221910" cy="3535509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0BFF5DE-CD59-C8B0-12D9-1A56CCFC5970}"/>
              </a:ext>
            </a:extLst>
          </p:cNvPr>
          <p:cNvSpPr txBox="1"/>
          <p:nvPr/>
        </p:nvSpPr>
        <p:spPr>
          <a:xfrm>
            <a:off x="653934" y="3948956"/>
            <a:ext cx="2087880" cy="461665"/>
          </a:xfrm>
          <a:prstGeom prst="rect">
            <a:avLst/>
          </a:prstGeom>
          <a:solidFill>
            <a:srgbClr val="17117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Case finding</a:t>
            </a:r>
          </a:p>
        </p:txBody>
      </p:sp>
    </p:spTree>
    <p:extLst>
      <p:ext uri="{BB962C8B-B14F-4D97-AF65-F5344CB8AC3E}">
        <p14:creationId xmlns:p14="http://schemas.microsoft.com/office/powerpoint/2010/main" val="372326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BD1AF-1FA7-A358-1890-2C52DA7A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3D0C6999-D7AB-970A-2461-7616B217ED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37" t="35956" r="74581" b="56066"/>
          <a:stretch>
            <a:fillRect/>
          </a:stretch>
        </p:blipFill>
        <p:spPr>
          <a:xfrm>
            <a:off x="397240" y="1285405"/>
            <a:ext cx="1963711" cy="479488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3C12C493-1396-BE8B-D60B-36C11E0CFC2D}"/>
              </a:ext>
            </a:extLst>
          </p:cNvPr>
          <p:cNvSpPr txBox="1"/>
          <p:nvPr/>
        </p:nvSpPr>
        <p:spPr>
          <a:xfrm>
            <a:off x="1157989" y="1292900"/>
            <a:ext cx="876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</a:rPr>
              <a:t>2026</a:t>
            </a:r>
          </a:p>
        </p:txBody>
      </p: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87F16AB7-06E7-162C-1F71-12DB038AE14F}"/>
              </a:ext>
            </a:extLst>
          </p:cNvPr>
          <p:cNvGrpSpPr/>
          <p:nvPr/>
        </p:nvGrpSpPr>
        <p:grpSpPr>
          <a:xfrm>
            <a:off x="292307" y="4074454"/>
            <a:ext cx="3299708" cy="1498141"/>
            <a:chOff x="734518" y="4467069"/>
            <a:chExt cx="3299708" cy="1498141"/>
          </a:xfrm>
        </p:grpSpPr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E7E62475-A8BE-68D4-E3FD-B54B7988ECD4}"/>
                </a:ext>
              </a:extLst>
            </p:cNvPr>
            <p:cNvSpPr txBox="1"/>
            <p:nvPr/>
          </p:nvSpPr>
          <p:spPr>
            <a:xfrm>
              <a:off x="734518" y="4467069"/>
              <a:ext cx="2705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005EA0"/>
                  </a:solidFill>
                </a:rPr>
                <a:t>Phylum: Firmicutes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AFC1C7CC-7D79-165A-664A-836C5AD71DDB}"/>
                </a:ext>
              </a:extLst>
            </p:cNvPr>
            <p:cNvSpPr txBox="1"/>
            <p:nvPr/>
          </p:nvSpPr>
          <p:spPr>
            <a:xfrm>
              <a:off x="1596451" y="5565100"/>
              <a:ext cx="243777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000" b="1" dirty="0">
                  <a:solidFill>
                    <a:srgbClr val="005EA0"/>
                  </a:solidFill>
                </a:rPr>
                <a:t>Class: Clostridia</a:t>
              </a:r>
            </a:p>
          </p:txBody>
        </p:sp>
        <p:cxnSp>
          <p:nvCxnSpPr>
            <p:cNvPr id="30" name="Connettore 2 29">
              <a:extLst>
                <a:ext uri="{FF2B5EF4-FFF2-40B4-BE49-F238E27FC236}">
                  <a16:creationId xmlns:a16="http://schemas.microsoft.com/office/drawing/2014/main" id="{78626F00-EA0C-7D17-33C7-FF8F887DF038}"/>
                </a:ext>
              </a:extLst>
            </p:cNvPr>
            <p:cNvCxnSpPr>
              <a:cxnSpLocks/>
            </p:cNvCxnSpPr>
            <p:nvPr/>
          </p:nvCxnSpPr>
          <p:spPr>
            <a:xfrm>
              <a:off x="1948721" y="4902781"/>
              <a:ext cx="412230" cy="59111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BD8DD8DA-4074-F791-3583-99C7AFF61968}"/>
              </a:ext>
            </a:extLst>
          </p:cNvPr>
          <p:cNvSpPr txBox="1"/>
          <p:nvPr/>
        </p:nvSpPr>
        <p:spPr>
          <a:xfrm>
            <a:off x="940145" y="5799201"/>
            <a:ext cx="2705725" cy="6778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Butyrate-producing</a:t>
            </a:r>
          </a:p>
        </p:txBody>
      </p:sp>
      <p:pic>
        <p:nvPicPr>
          <p:cNvPr id="35" name="Immagine 34">
            <a:extLst>
              <a:ext uri="{FF2B5EF4-FFF2-40B4-BE49-F238E27FC236}">
                <a16:creationId xmlns:a16="http://schemas.microsoft.com/office/drawing/2014/main" id="{9BD0BC4D-A714-7AED-4ABA-553BBC2A7D1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" r="1488" b="52553"/>
          <a:stretch>
            <a:fillRect/>
          </a:stretch>
        </p:blipFill>
        <p:spPr>
          <a:xfrm>
            <a:off x="5561351" y="2586864"/>
            <a:ext cx="6518225" cy="404374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4694D276-CFC9-FC8E-3198-68E3FE2DF3B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641" t="19234" r="11992" b="48088"/>
          <a:stretch>
            <a:fillRect/>
          </a:stretch>
        </p:blipFill>
        <p:spPr>
          <a:xfrm>
            <a:off x="292307" y="1764893"/>
            <a:ext cx="5803693" cy="2027225"/>
          </a:xfrm>
          <a:prstGeom prst="rect">
            <a:avLst/>
          </a:prstGeom>
        </p:spPr>
      </p:pic>
      <p:sp>
        <p:nvSpPr>
          <p:cNvPr id="37" name="Rettangolo 36">
            <a:extLst>
              <a:ext uri="{FF2B5EF4-FFF2-40B4-BE49-F238E27FC236}">
                <a16:creationId xmlns:a16="http://schemas.microsoft.com/office/drawing/2014/main" id="{DE636AA3-0597-94AA-39B5-124DC2F90C99}"/>
              </a:ext>
            </a:extLst>
          </p:cNvPr>
          <p:cNvSpPr/>
          <p:nvPr/>
        </p:nvSpPr>
        <p:spPr>
          <a:xfrm>
            <a:off x="7180288" y="4901784"/>
            <a:ext cx="427220" cy="164142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055BFD63-2B7D-1930-4741-55AE82BCDDE1}"/>
              </a:ext>
            </a:extLst>
          </p:cNvPr>
          <p:cNvSpPr/>
          <p:nvPr/>
        </p:nvSpPr>
        <p:spPr>
          <a:xfrm>
            <a:off x="10170827" y="4691921"/>
            <a:ext cx="427220" cy="175522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16B921C-2978-C93D-0C24-A77758B704B8}"/>
              </a:ext>
            </a:extLst>
          </p:cNvPr>
          <p:cNvSpPr txBox="1"/>
          <p:nvPr/>
        </p:nvSpPr>
        <p:spPr>
          <a:xfrm>
            <a:off x="9569169" y="2125199"/>
            <a:ext cx="1963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18-35 </a:t>
            </a:r>
            <a:r>
              <a:rPr lang="en-US" sz="2400" b="1" dirty="0" err="1"/>
              <a:t>yo</a:t>
            </a:r>
            <a:endParaRPr lang="en-US" sz="2400" b="1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AC02E6F-6E25-CE74-5BC7-C55EE040F794}"/>
              </a:ext>
            </a:extLst>
          </p:cNvPr>
          <p:cNvSpPr txBox="1"/>
          <p:nvPr/>
        </p:nvSpPr>
        <p:spPr>
          <a:xfrm>
            <a:off x="6620790" y="2125199"/>
            <a:ext cx="1963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≥ 65 </a:t>
            </a:r>
            <a:r>
              <a:rPr lang="en-US" sz="2400" b="1" dirty="0" err="1"/>
              <a:t>yo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4279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 animBg="1"/>
      <p:bldP spid="38" grpId="0" animBg="1"/>
      <p:bldP spid="39" grpId="0"/>
      <p:bldP spid="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EAC5F-6EAF-C5E2-EF35-66A5D1F55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182AAE1F-747B-521C-DA5D-35F1B1D384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"/>
          <a:stretch>
            <a:fillRect/>
          </a:stretch>
        </p:blipFill>
        <p:spPr bwMode="auto">
          <a:xfrm>
            <a:off x="0" y="2307771"/>
            <a:ext cx="12192000" cy="350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EF0C33F-CAFE-6E4C-1935-4B6E9870E0E1}"/>
              </a:ext>
            </a:extLst>
          </p:cNvPr>
          <p:cNvSpPr txBox="1"/>
          <p:nvPr/>
        </p:nvSpPr>
        <p:spPr>
          <a:xfrm>
            <a:off x="1632857" y="1514127"/>
            <a:ext cx="2844800" cy="461665"/>
          </a:xfrm>
          <a:prstGeom prst="rect">
            <a:avLst/>
          </a:prstGeom>
          <a:solidFill>
            <a:srgbClr val="17117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Resectable cancer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7576A1C-6713-D24F-9847-CDC3822DB017}"/>
              </a:ext>
            </a:extLst>
          </p:cNvPr>
          <p:cNvSpPr txBox="1"/>
          <p:nvPr/>
        </p:nvSpPr>
        <p:spPr>
          <a:xfrm>
            <a:off x="8004630" y="1559676"/>
            <a:ext cx="2844800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Palliative setting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5DCAFEC-02B7-438E-194B-7D1FE2E4859A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Zhang et al. </a:t>
            </a:r>
            <a:r>
              <a:rPr lang="en-US" sz="1200" i="1" dirty="0"/>
              <a:t>Ageing Research Reviews.</a:t>
            </a:r>
            <a:r>
              <a:rPr lang="en-US" sz="1200" dirty="0"/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35204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C458B5-55A6-4C3F-A599-622EFF00D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CC4CB0BF-8BD8-EB25-5F35-49F9E3784CB4}"/>
              </a:ext>
            </a:extLst>
          </p:cNvPr>
          <p:cNvSpPr txBox="1"/>
          <p:nvPr/>
        </p:nvSpPr>
        <p:spPr>
          <a:xfrm>
            <a:off x="4102471" y="1143141"/>
            <a:ext cx="398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/>
              <a:t>Take home messages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DBCE47E-64C3-8168-AC8C-0293F6D26409}"/>
              </a:ext>
            </a:extLst>
          </p:cNvPr>
          <p:cNvSpPr txBox="1"/>
          <p:nvPr/>
        </p:nvSpPr>
        <p:spPr>
          <a:xfrm>
            <a:off x="247813" y="1743123"/>
            <a:ext cx="1169636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2400"/>
              </a:spcAft>
              <a:buFontTx/>
              <a:buChar char="-"/>
            </a:pPr>
            <a:r>
              <a:rPr lang="en-US" sz="2800" b="1" dirty="0">
                <a:solidFill>
                  <a:srgbClr val="005EA0"/>
                </a:solidFill>
              </a:rPr>
              <a:t>Sarcopenia is highly prevalent in main GI disorders</a:t>
            </a:r>
          </a:p>
          <a:p>
            <a:pPr marL="285750" indent="-285750">
              <a:spcAft>
                <a:spcPts val="2400"/>
              </a:spcAft>
              <a:buFontTx/>
              <a:buChar char="-"/>
            </a:pPr>
            <a:r>
              <a:rPr lang="en-US" sz="2800" b="1" dirty="0">
                <a:solidFill>
                  <a:srgbClr val="005EA0"/>
                </a:solidFill>
              </a:rPr>
              <a:t>Gut and muscle are strictly related by the GUT-MUSCLE AXIS</a:t>
            </a:r>
          </a:p>
          <a:p>
            <a:pPr marL="285750" indent="-285750">
              <a:spcAft>
                <a:spcPts val="2400"/>
              </a:spcAft>
              <a:buFontTx/>
              <a:buChar char="-"/>
            </a:pPr>
            <a:r>
              <a:rPr lang="en-US" sz="2800" b="1" dirty="0">
                <a:solidFill>
                  <a:srgbClr val="005EA0"/>
                </a:solidFill>
              </a:rPr>
              <a:t>Pathogenesis is complex and underly potentially effective treatments</a:t>
            </a:r>
          </a:p>
          <a:p>
            <a:pPr marL="285750" indent="-285750">
              <a:spcAft>
                <a:spcPts val="2400"/>
              </a:spcAft>
              <a:buFontTx/>
              <a:buChar char="-"/>
            </a:pPr>
            <a:r>
              <a:rPr lang="en-US" sz="2800" b="1" dirty="0">
                <a:solidFill>
                  <a:srgbClr val="005EA0"/>
                </a:solidFill>
              </a:rPr>
              <a:t>Sarcopenia represents a very important, and MODIFIABLE, negative prognostic factor</a:t>
            </a:r>
          </a:p>
          <a:p>
            <a:pPr marL="285750" indent="-285750">
              <a:spcAft>
                <a:spcPts val="2400"/>
              </a:spcAft>
              <a:buFontTx/>
              <a:buChar char="-"/>
            </a:pPr>
            <a:r>
              <a:rPr lang="en-US" sz="2800" b="1" dirty="0">
                <a:solidFill>
                  <a:srgbClr val="005EA0"/>
                </a:solidFill>
              </a:rPr>
              <a:t>Greater awareness, screening of patients at risk and early diagnosis (CASE FINDING) are paramount in clinical practice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DE83728-5247-4EF2-A2CF-601B9D479646}"/>
              </a:ext>
            </a:extLst>
          </p:cNvPr>
          <p:cNvSpPr txBox="1"/>
          <p:nvPr/>
        </p:nvSpPr>
        <p:spPr>
          <a:xfrm>
            <a:off x="8445209" y="6274948"/>
            <a:ext cx="3746791" cy="584775"/>
          </a:xfrm>
          <a:prstGeom prst="rect">
            <a:avLst/>
          </a:prstGeom>
          <a:solidFill>
            <a:srgbClr val="0972B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chemeClr val="bg1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57166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8A733-A74C-1193-9983-DC3CB812E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34074C8-C579-478C-505C-F38450141330}"/>
              </a:ext>
            </a:extLst>
          </p:cNvPr>
          <p:cNvSpPr txBox="1"/>
          <p:nvPr/>
        </p:nvSpPr>
        <p:spPr>
          <a:xfrm>
            <a:off x="4102471" y="1143141"/>
            <a:ext cx="398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SARCOPENIA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06BD700-E9F0-E985-4A5A-1069774270CF}"/>
              </a:ext>
            </a:extLst>
          </p:cNvPr>
          <p:cNvSpPr txBox="1"/>
          <p:nvPr/>
        </p:nvSpPr>
        <p:spPr>
          <a:xfrm>
            <a:off x="1116105" y="2460815"/>
            <a:ext cx="2139202" cy="646331"/>
          </a:xfrm>
          <a:prstGeom prst="rect">
            <a:avLst/>
          </a:prstGeom>
          <a:solidFill>
            <a:srgbClr val="6272C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STRENGTH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7318BBE-B002-B2E9-11B7-761DD17A67BE}"/>
              </a:ext>
            </a:extLst>
          </p:cNvPr>
          <p:cNvSpPr txBox="1"/>
          <p:nvPr/>
        </p:nvSpPr>
        <p:spPr>
          <a:xfrm>
            <a:off x="4613462" y="2460814"/>
            <a:ext cx="2644589" cy="646331"/>
          </a:xfrm>
          <a:prstGeom prst="rect">
            <a:avLst/>
          </a:prstGeom>
          <a:solidFill>
            <a:srgbClr val="FE64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</a:t>
            </a:r>
            <a:r>
              <a:rPr lang="en-US" b="1">
                <a:solidFill>
                  <a:schemeClr val="bg1"/>
                </a:solidFill>
              </a:rPr>
              <a:t>QUANTITY or </a:t>
            </a:r>
            <a:r>
              <a:rPr lang="en-US" b="1" dirty="0">
                <a:solidFill>
                  <a:schemeClr val="bg1"/>
                </a:solidFill>
              </a:rPr>
              <a:t>QUALITY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75CF170-4D38-88E8-0017-3EAA426AB944}"/>
              </a:ext>
            </a:extLst>
          </p:cNvPr>
          <p:cNvSpPr txBox="1"/>
          <p:nvPr/>
        </p:nvSpPr>
        <p:spPr>
          <a:xfrm>
            <a:off x="8506387" y="2460814"/>
            <a:ext cx="2644589" cy="646331"/>
          </a:xfrm>
          <a:prstGeom prst="rect">
            <a:avLst/>
          </a:prstGeom>
          <a:solidFill>
            <a:srgbClr val="E541A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PHYSICAL PERFORMANCE</a:t>
            </a:r>
          </a:p>
        </p:txBody>
      </p:sp>
      <p:sp>
        <p:nvSpPr>
          <p:cNvPr id="6" name="Segno di addizione 5">
            <a:extLst>
              <a:ext uri="{FF2B5EF4-FFF2-40B4-BE49-F238E27FC236}">
                <a16:creationId xmlns:a16="http://schemas.microsoft.com/office/drawing/2014/main" id="{D7B78F9C-A1AA-F044-1D40-31082FF4A11C}"/>
              </a:ext>
            </a:extLst>
          </p:cNvPr>
          <p:cNvSpPr/>
          <p:nvPr/>
        </p:nvSpPr>
        <p:spPr>
          <a:xfrm>
            <a:off x="3650875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gno di addizione 6">
            <a:extLst>
              <a:ext uri="{FF2B5EF4-FFF2-40B4-BE49-F238E27FC236}">
                <a16:creationId xmlns:a16="http://schemas.microsoft.com/office/drawing/2014/main" id="{4AE66D80-596D-C6EB-4765-95784D7D491A}"/>
              </a:ext>
            </a:extLst>
          </p:cNvPr>
          <p:cNvSpPr/>
          <p:nvPr/>
        </p:nvSpPr>
        <p:spPr>
          <a:xfrm>
            <a:off x="7615516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252A65A-52BE-76FF-8068-D70AE126215F}"/>
              </a:ext>
            </a:extLst>
          </p:cNvPr>
          <p:cNvSpPr/>
          <p:nvPr/>
        </p:nvSpPr>
        <p:spPr>
          <a:xfrm>
            <a:off x="692521" y="1983441"/>
            <a:ext cx="10764371" cy="1526241"/>
          </a:xfrm>
          <a:prstGeom prst="rect">
            <a:avLst/>
          </a:prstGeom>
          <a:noFill/>
          <a:ln>
            <a:solidFill>
              <a:srgbClr val="17117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612D13C-C391-3CB7-8333-A00F13046608}"/>
              </a:ext>
            </a:extLst>
          </p:cNvPr>
          <p:cNvSpPr/>
          <p:nvPr/>
        </p:nvSpPr>
        <p:spPr>
          <a:xfrm>
            <a:off x="2722032" y="1775547"/>
            <a:ext cx="6705349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2019 European consensus definition (EWGSOP2)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9488A32-8EA2-64AD-3C9A-9C80835A6A8D}"/>
              </a:ext>
            </a:extLst>
          </p:cNvPr>
          <p:cNvSpPr/>
          <p:nvPr/>
        </p:nvSpPr>
        <p:spPr>
          <a:xfrm>
            <a:off x="1116105" y="3310123"/>
            <a:ext cx="2139202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Probable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6C8B52E-8D72-CF08-5B17-A075918BE14C}"/>
              </a:ext>
            </a:extLst>
          </p:cNvPr>
          <p:cNvSpPr/>
          <p:nvPr/>
        </p:nvSpPr>
        <p:spPr>
          <a:xfrm>
            <a:off x="4613463" y="3302844"/>
            <a:ext cx="2644588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Definite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78B4BF3-EB20-3097-9A69-090A19EE0B66}"/>
              </a:ext>
            </a:extLst>
          </p:cNvPr>
          <p:cNvSpPr/>
          <p:nvPr/>
        </p:nvSpPr>
        <p:spPr>
          <a:xfrm>
            <a:off x="8506388" y="3310123"/>
            <a:ext cx="2644588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Severe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501AA5-E9B8-F9A8-B0D9-D5BF8583B5DD}"/>
              </a:ext>
            </a:extLst>
          </p:cNvPr>
          <p:cNvSpPr txBox="1"/>
          <p:nvPr/>
        </p:nvSpPr>
        <p:spPr>
          <a:xfrm>
            <a:off x="786653" y="3987056"/>
            <a:ext cx="342900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Handgrip strength test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Chair stand test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3BC3C31-923C-9AE7-3A21-AE3ED6E07202}"/>
              </a:ext>
            </a:extLst>
          </p:cNvPr>
          <p:cNvSpPr txBox="1"/>
          <p:nvPr/>
        </p:nvSpPr>
        <p:spPr>
          <a:xfrm>
            <a:off x="4324346" y="3935607"/>
            <a:ext cx="376517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Dual-energy X-ray absorptiometry (DXA)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Bioelectrical impedance analysis (BIA)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CT scan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MRI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Ultrasound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E235ADE-BC03-18A2-DE0F-54CA705CEA7D}"/>
              </a:ext>
            </a:extLst>
          </p:cNvPr>
          <p:cNvSpPr txBox="1"/>
          <p:nvPr/>
        </p:nvSpPr>
        <p:spPr>
          <a:xfrm>
            <a:off x="8198217" y="3935607"/>
            <a:ext cx="389517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Gait speed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Short physical performance battery (SPPB)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Timed-up-and-go test (TUG)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(400-m walk)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0406A6C9-A50C-DBE7-B4A1-0374FC8E2EE6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Cruz-Jentoft et al. 2019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F21D13EB-86D5-46BE-2951-13A1D88C2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105" y="4943575"/>
            <a:ext cx="1616211" cy="162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3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8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EBE842F-1F3C-8FB1-A102-CDD953DF6CA2}"/>
              </a:ext>
            </a:extLst>
          </p:cNvPr>
          <p:cNvSpPr txBox="1"/>
          <p:nvPr/>
        </p:nvSpPr>
        <p:spPr>
          <a:xfrm>
            <a:off x="4102471" y="1143141"/>
            <a:ext cx="398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SARCOPENIA</a:t>
            </a:r>
          </a:p>
        </p:txBody>
      </p: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485CAB60-CC74-6F6E-4C0A-9AC1110FC919}"/>
              </a:ext>
            </a:extLst>
          </p:cNvPr>
          <p:cNvCxnSpPr/>
          <p:nvPr/>
        </p:nvCxnSpPr>
        <p:spPr>
          <a:xfrm flipH="1">
            <a:off x="3684491" y="3879476"/>
            <a:ext cx="2171700" cy="880783"/>
          </a:xfrm>
          <a:prstGeom prst="straightConnector1">
            <a:avLst/>
          </a:prstGeom>
          <a:ln>
            <a:solidFill>
              <a:srgbClr val="17117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9ACC13B7-E08D-5E3E-A3D3-EF2511E3C2AA}"/>
              </a:ext>
            </a:extLst>
          </p:cNvPr>
          <p:cNvCxnSpPr>
            <a:cxnSpLocks/>
          </p:cNvCxnSpPr>
          <p:nvPr/>
        </p:nvCxnSpPr>
        <p:spPr>
          <a:xfrm>
            <a:off x="5972735" y="3879475"/>
            <a:ext cx="2171700" cy="880783"/>
          </a:xfrm>
          <a:prstGeom prst="straightConnector1">
            <a:avLst/>
          </a:prstGeom>
          <a:ln>
            <a:solidFill>
              <a:srgbClr val="17117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9A4DE89-3061-11AA-C967-17D86612F42B}"/>
              </a:ext>
            </a:extLst>
          </p:cNvPr>
          <p:cNvSpPr txBox="1"/>
          <p:nvPr/>
        </p:nvSpPr>
        <p:spPr>
          <a:xfrm>
            <a:off x="907675" y="4760258"/>
            <a:ext cx="3012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PRIMARY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CD35F2F-6F99-DEBC-7CB3-1F02D9F9BFC2}"/>
              </a:ext>
            </a:extLst>
          </p:cNvPr>
          <p:cNvSpPr txBox="1"/>
          <p:nvPr/>
        </p:nvSpPr>
        <p:spPr>
          <a:xfrm>
            <a:off x="8442517" y="4760258"/>
            <a:ext cx="3012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SECONDARY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C18F4A6-43F9-34F9-41D9-54EF1B0C50C5}"/>
              </a:ext>
            </a:extLst>
          </p:cNvPr>
          <p:cNvSpPr txBox="1"/>
          <p:nvPr/>
        </p:nvSpPr>
        <p:spPr>
          <a:xfrm>
            <a:off x="1008528" y="5422759"/>
            <a:ext cx="2965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71173"/>
                </a:solidFill>
              </a:rPr>
              <a:t>Age-related disease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4280491B-449E-CEBF-FA6E-B60AF927A518}"/>
              </a:ext>
            </a:extLst>
          </p:cNvPr>
          <p:cNvSpPr txBox="1"/>
          <p:nvPr/>
        </p:nvSpPr>
        <p:spPr>
          <a:xfrm>
            <a:off x="7685560" y="5238094"/>
            <a:ext cx="4526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71173"/>
                </a:solidFill>
              </a:rPr>
              <a:t>Caused by pathological conditions other than age</a:t>
            </a: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77413AFD-0D62-BEF9-DF8E-93360E9FB4F9}"/>
              </a:ext>
            </a:extLst>
          </p:cNvPr>
          <p:cNvSpPr/>
          <p:nvPr/>
        </p:nvSpPr>
        <p:spPr>
          <a:xfrm>
            <a:off x="7739348" y="4554016"/>
            <a:ext cx="4352367" cy="18624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ocus Studying Stock Illustrations – 4,672 Focus Studying ...">
            <a:extLst>
              <a:ext uri="{FF2B5EF4-FFF2-40B4-BE49-F238E27FC236}">
                <a16:creationId xmlns:a16="http://schemas.microsoft.com/office/drawing/2014/main" id="{671002E8-4664-0C4C-5727-4CA0D4B674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" t="26330" r="2124" b="16668"/>
          <a:stretch>
            <a:fillRect/>
          </a:stretch>
        </p:blipFill>
        <p:spPr bwMode="auto">
          <a:xfrm>
            <a:off x="5815318" y="4961095"/>
            <a:ext cx="1865758" cy="115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37B67856-D6C5-8E3F-2BD4-63AAEA560AC2}"/>
              </a:ext>
            </a:extLst>
          </p:cNvPr>
          <p:cNvSpPr txBox="1"/>
          <p:nvPr/>
        </p:nvSpPr>
        <p:spPr>
          <a:xfrm>
            <a:off x="1116105" y="2460815"/>
            <a:ext cx="2139202" cy="646331"/>
          </a:xfrm>
          <a:prstGeom prst="rect">
            <a:avLst/>
          </a:prstGeom>
          <a:solidFill>
            <a:srgbClr val="6272C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STRENGTH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B64D40A5-10D3-B371-D0AA-2A774595ADEF}"/>
              </a:ext>
            </a:extLst>
          </p:cNvPr>
          <p:cNvSpPr txBox="1"/>
          <p:nvPr/>
        </p:nvSpPr>
        <p:spPr>
          <a:xfrm>
            <a:off x="4613462" y="2460814"/>
            <a:ext cx="2644589" cy="646331"/>
          </a:xfrm>
          <a:prstGeom prst="rect">
            <a:avLst/>
          </a:prstGeom>
          <a:solidFill>
            <a:srgbClr val="FE64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</a:t>
            </a:r>
            <a:r>
              <a:rPr lang="en-US" b="1">
                <a:solidFill>
                  <a:schemeClr val="bg1"/>
                </a:solidFill>
              </a:rPr>
              <a:t>QUANTITY or </a:t>
            </a:r>
            <a:r>
              <a:rPr lang="en-US" b="1" dirty="0">
                <a:solidFill>
                  <a:schemeClr val="bg1"/>
                </a:solidFill>
              </a:rPr>
              <a:t>QUALITY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D2AD7F67-A783-0D3E-D6A6-6E3C01D697CD}"/>
              </a:ext>
            </a:extLst>
          </p:cNvPr>
          <p:cNvSpPr txBox="1"/>
          <p:nvPr/>
        </p:nvSpPr>
        <p:spPr>
          <a:xfrm>
            <a:off x="8506387" y="2460814"/>
            <a:ext cx="2644589" cy="646331"/>
          </a:xfrm>
          <a:prstGeom prst="rect">
            <a:avLst/>
          </a:prstGeom>
          <a:solidFill>
            <a:srgbClr val="E541A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PHYSICAL PERFORMANCE</a:t>
            </a:r>
          </a:p>
        </p:txBody>
      </p:sp>
      <p:sp>
        <p:nvSpPr>
          <p:cNvPr id="26" name="Segno di addizione 25">
            <a:extLst>
              <a:ext uri="{FF2B5EF4-FFF2-40B4-BE49-F238E27FC236}">
                <a16:creationId xmlns:a16="http://schemas.microsoft.com/office/drawing/2014/main" id="{86AF4656-102F-E51F-C552-7C643AF52B86}"/>
              </a:ext>
            </a:extLst>
          </p:cNvPr>
          <p:cNvSpPr/>
          <p:nvPr/>
        </p:nvSpPr>
        <p:spPr>
          <a:xfrm>
            <a:off x="3650875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gno di addizione 26">
            <a:extLst>
              <a:ext uri="{FF2B5EF4-FFF2-40B4-BE49-F238E27FC236}">
                <a16:creationId xmlns:a16="http://schemas.microsoft.com/office/drawing/2014/main" id="{6A933920-7CF0-892B-B8A8-639111F7ED51}"/>
              </a:ext>
            </a:extLst>
          </p:cNvPr>
          <p:cNvSpPr/>
          <p:nvPr/>
        </p:nvSpPr>
        <p:spPr>
          <a:xfrm>
            <a:off x="7615516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926CDB39-799F-0B16-00B9-2CE55CA8D096}"/>
              </a:ext>
            </a:extLst>
          </p:cNvPr>
          <p:cNvSpPr/>
          <p:nvPr/>
        </p:nvSpPr>
        <p:spPr>
          <a:xfrm>
            <a:off x="692521" y="1983441"/>
            <a:ext cx="10764371" cy="1526241"/>
          </a:xfrm>
          <a:prstGeom prst="rect">
            <a:avLst/>
          </a:prstGeom>
          <a:noFill/>
          <a:ln>
            <a:solidFill>
              <a:srgbClr val="17117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18EB1483-3DBD-A43E-AA9E-6591A38A4638}"/>
              </a:ext>
            </a:extLst>
          </p:cNvPr>
          <p:cNvSpPr/>
          <p:nvPr/>
        </p:nvSpPr>
        <p:spPr>
          <a:xfrm>
            <a:off x="2722032" y="1775547"/>
            <a:ext cx="6705349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2019 European consensus definition (EWGSOP2)</a:t>
            </a: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89BDAD4A-14B9-1A75-43F1-1C81587B7A6F}"/>
              </a:ext>
            </a:extLst>
          </p:cNvPr>
          <p:cNvSpPr/>
          <p:nvPr/>
        </p:nvSpPr>
        <p:spPr>
          <a:xfrm>
            <a:off x="1116105" y="3310123"/>
            <a:ext cx="2139202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Probable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DB1990DD-5E86-B2DF-F319-3A5E1F5CE2B9}"/>
              </a:ext>
            </a:extLst>
          </p:cNvPr>
          <p:cNvSpPr/>
          <p:nvPr/>
        </p:nvSpPr>
        <p:spPr>
          <a:xfrm>
            <a:off x="4613463" y="3302844"/>
            <a:ext cx="2644588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Definite</a:t>
            </a: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671EF826-4DC6-3E02-2341-757756748960}"/>
              </a:ext>
            </a:extLst>
          </p:cNvPr>
          <p:cNvSpPr/>
          <p:nvPr/>
        </p:nvSpPr>
        <p:spPr>
          <a:xfrm>
            <a:off x="8506388" y="3310123"/>
            <a:ext cx="2644588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Severe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9BB7FC0-D68B-7EDA-6AAF-A04DD8A0D025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Cruz-Jentoft et al. 2019</a:t>
            </a:r>
          </a:p>
        </p:txBody>
      </p:sp>
    </p:spTree>
    <p:extLst>
      <p:ext uri="{BB962C8B-B14F-4D97-AF65-F5344CB8AC3E}">
        <p14:creationId xmlns:p14="http://schemas.microsoft.com/office/powerpoint/2010/main" val="120320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D5128-4E93-16AB-4F40-316C9D3A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23AF3B1-47CA-47B4-2B9B-D343C9B798ED}"/>
              </a:ext>
            </a:extLst>
          </p:cNvPr>
          <p:cNvSpPr txBox="1"/>
          <p:nvPr/>
        </p:nvSpPr>
        <p:spPr>
          <a:xfrm>
            <a:off x="4102471" y="1143141"/>
            <a:ext cx="3987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SARCOPENIA</a:t>
            </a:r>
          </a:p>
        </p:txBody>
      </p: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0862450E-66B0-5B65-7E6D-B3635DAF7FA8}"/>
              </a:ext>
            </a:extLst>
          </p:cNvPr>
          <p:cNvCxnSpPr>
            <a:cxnSpLocks/>
          </p:cNvCxnSpPr>
          <p:nvPr/>
        </p:nvCxnSpPr>
        <p:spPr>
          <a:xfrm>
            <a:off x="5972735" y="3879475"/>
            <a:ext cx="2171700" cy="880783"/>
          </a:xfrm>
          <a:prstGeom prst="straightConnector1">
            <a:avLst/>
          </a:prstGeom>
          <a:ln>
            <a:solidFill>
              <a:srgbClr val="17117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E3DC3D3-5354-EB16-E24E-5FCFFA111D3C}"/>
              </a:ext>
            </a:extLst>
          </p:cNvPr>
          <p:cNvSpPr txBox="1"/>
          <p:nvPr/>
        </p:nvSpPr>
        <p:spPr>
          <a:xfrm>
            <a:off x="8442517" y="4760258"/>
            <a:ext cx="3012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SECONDARY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C95DF2A-0FCC-361C-6F26-A6BADE5040B6}"/>
              </a:ext>
            </a:extLst>
          </p:cNvPr>
          <p:cNvSpPr txBox="1"/>
          <p:nvPr/>
        </p:nvSpPr>
        <p:spPr>
          <a:xfrm>
            <a:off x="7685560" y="5238094"/>
            <a:ext cx="4526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71173"/>
                </a:solidFill>
              </a:rPr>
              <a:t>Caused by pathological conditions other than age</a:t>
            </a:r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EA71FD91-B65F-C527-355B-4F2E41135A0E}"/>
              </a:ext>
            </a:extLst>
          </p:cNvPr>
          <p:cNvSpPr/>
          <p:nvPr/>
        </p:nvSpPr>
        <p:spPr>
          <a:xfrm>
            <a:off x="7739348" y="4554016"/>
            <a:ext cx="4352367" cy="186241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ocus Studying Stock Illustrations – 4,672 Focus Studying ...">
            <a:extLst>
              <a:ext uri="{FF2B5EF4-FFF2-40B4-BE49-F238E27FC236}">
                <a16:creationId xmlns:a16="http://schemas.microsoft.com/office/drawing/2014/main" id="{4717BFD4-8224-1B1E-95C3-50154A3631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" t="26330" r="2124" b="16668"/>
          <a:stretch>
            <a:fillRect/>
          </a:stretch>
        </p:blipFill>
        <p:spPr bwMode="auto">
          <a:xfrm>
            <a:off x="5815318" y="4961095"/>
            <a:ext cx="1865758" cy="115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F20115D9-B7F6-2F1A-D3D8-C489F7F1D261}"/>
              </a:ext>
            </a:extLst>
          </p:cNvPr>
          <p:cNvSpPr txBox="1"/>
          <p:nvPr/>
        </p:nvSpPr>
        <p:spPr>
          <a:xfrm>
            <a:off x="1116105" y="2460815"/>
            <a:ext cx="2139202" cy="646331"/>
          </a:xfrm>
          <a:prstGeom prst="rect">
            <a:avLst/>
          </a:prstGeom>
          <a:solidFill>
            <a:srgbClr val="6272C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STRENGTH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AA86EA2-CCC1-8AB6-3D20-B266BE7A1264}"/>
              </a:ext>
            </a:extLst>
          </p:cNvPr>
          <p:cNvSpPr txBox="1"/>
          <p:nvPr/>
        </p:nvSpPr>
        <p:spPr>
          <a:xfrm>
            <a:off x="4613462" y="2460814"/>
            <a:ext cx="2644589" cy="646331"/>
          </a:xfrm>
          <a:prstGeom prst="rect">
            <a:avLst/>
          </a:prstGeom>
          <a:solidFill>
            <a:srgbClr val="FE64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MUSCLE </a:t>
            </a:r>
            <a:r>
              <a:rPr lang="en-US" b="1">
                <a:solidFill>
                  <a:schemeClr val="bg1"/>
                </a:solidFill>
              </a:rPr>
              <a:t>QUANTITY or </a:t>
            </a:r>
            <a:r>
              <a:rPr lang="en-US" b="1" dirty="0">
                <a:solidFill>
                  <a:schemeClr val="bg1"/>
                </a:solidFill>
              </a:rPr>
              <a:t>QUALITY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3DB0018-2164-4598-6D8F-CDA6D6CAD5AD}"/>
              </a:ext>
            </a:extLst>
          </p:cNvPr>
          <p:cNvSpPr txBox="1"/>
          <p:nvPr/>
        </p:nvSpPr>
        <p:spPr>
          <a:xfrm>
            <a:off x="8506387" y="2460814"/>
            <a:ext cx="2644589" cy="646331"/>
          </a:xfrm>
          <a:prstGeom prst="rect">
            <a:avLst/>
          </a:prstGeom>
          <a:solidFill>
            <a:srgbClr val="E541A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LOW PHYSICAL PERFORMANCE</a:t>
            </a:r>
          </a:p>
        </p:txBody>
      </p:sp>
      <p:sp>
        <p:nvSpPr>
          <p:cNvPr id="26" name="Segno di addizione 25">
            <a:extLst>
              <a:ext uri="{FF2B5EF4-FFF2-40B4-BE49-F238E27FC236}">
                <a16:creationId xmlns:a16="http://schemas.microsoft.com/office/drawing/2014/main" id="{D223A470-02CD-00C5-203D-556C993D4567}"/>
              </a:ext>
            </a:extLst>
          </p:cNvPr>
          <p:cNvSpPr/>
          <p:nvPr/>
        </p:nvSpPr>
        <p:spPr>
          <a:xfrm>
            <a:off x="3650875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gno di addizione 26">
            <a:extLst>
              <a:ext uri="{FF2B5EF4-FFF2-40B4-BE49-F238E27FC236}">
                <a16:creationId xmlns:a16="http://schemas.microsoft.com/office/drawing/2014/main" id="{CB23C7C3-8F4A-0BC0-4832-50189123438B}"/>
              </a:ext>
            </a:extLst>
          </p:cNvPr>
          <p:cNvSpPr/>
          <p:nvPr/>
        </p:nvSpPr>
        <p:spPr>
          <a:xfrm>
            <a:off x="7615516" y="2511240"/>
            <a:ext cx="517712" cy="545477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5969C9D1-AACC-C0AA-D95F-ED03C9FCC3EF}"/>
              </a:ext>
            </a:extLst>
          </p:cNvPr>
          <p:cNvSpPr/>
          <p:nvPr/>
        </p:nvSpPr>
        <p:spPr>
          <a:xfrm>
            <a:off x="692521" y="1983441"/>
            <a:ext cx="10764371" cy="1526241"/>
          </a:xfrm>
          <a:prstGeom prst="rect">
            <a:avLst/>
          </a:prstGeom>
          <a:noFill/>
          <a:ln>
            <a:solidFill>
              <a:srgbClr val="17117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8A83DBFA-0B36-E2AB-F7D9-1F7E0EA9B8C6}"/>
              </a:ext>
            </a:extLst>
          </p:cNvPr>
          <p:cNvSpPr/>
          <p:nvPr/>
        </p:nvSpPr>
        <p:spPr>
          <a:xfrm>
            <a:off x="2722032" y="1775547"/>
            <a:ext cx="6705349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2019 European consensus definition (EWGSOP2)</a:t>
            </a: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B8099BB-0249-FE81-CB88-2570D194DEDC}"/>
              </a:ext>
            </a:extLst>
          </p:cNvPr>
          <p:cNvSpPr/>
          <p:nvPr/>
        </p:nvSpPr>
        <p:spPr>
          <a:xfrm>
            <a:off x="1116105" y="3310123"/>
            <a:ext cx="2139202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Probable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6D5CB7C8-56D1-3A5A-E28A-DA85C5CA7DBB}"/>
              </a:ext>
            </a:extLst>
          </p:cNvPr>
          <p:cNvSpPr/>
          <p:nvPr/>
        </p:nvSpPr>
        <p:spPr>
          <a:xfrm>
            <a:off x="4613463" y="3302844"/>
            <a:ext cx="2644588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Definite</a:t>
            </a: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349E3B09-AA0D-C0E0-6800-8E9155985CD8}"/>
              </a:ext>
            </a:extLst>
          </p:cNvPr>
          <p:cNvSpPr/>
          <p:nvPr/>
        </p:nvSpPr>
        <p:spPr>
          <a:xfrm>
            <a:off x="8506388" y="3310123"/>
            <a:ext cx="2644588" cy="415785"/>
          </a:xfrm>
          <a:prstGeom prst="rect">
            <a:avLst/>
          </a:prstGeom>
          <a:solidFill>
            <a:srgbClr val="17117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Severe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75576F3-AC8F-8CCC-1D6A-B81F24D3313B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Cruz-Jentoft et al. 2019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00D5CA6-7900-EC60-098F-289658F24FE5}"/>
              </a:ext>
            </a:extLst>
          </p:cNvPr>
          <p:cNvSpPr txBox="1"/>
          <p:nvPr/>
        </p:nvSpPr>
        <p:spPr>
          <a:xfrm>
            <a:off x="458647" y="4319866"/>
            <a:ext cx="4945303" cy="2017930"/>
          </a:xfrm>
          <a:prstGeom prst="rect">
            <a:avLst/>
          </a:prstGeom>
          <a:solidFill>
            <a:srgbClr val="4871B7"/>
          </a:solidFill>
        </p:spPr>
        <p:txBody>
          <a:bodyPr wrap="square" rtlCol="0" anchor="ctr" anchorCtr="0">
            <a:noAutofit/>
          </a:bodyPr>
          <a:lstStyle/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sz="2200" b="1" dirty="0">
                <a:solidFill>
                  <a:schemeClr val="bg1"/>
                </a:solidFill>
              </a:rPr>
              <a:t>Earlier in life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sz="2200" b="1" dirty="0">
                <a:solidFill>
                  <a:schemeClr val="bg1"/>
                </a:solidFill>
              </a:rPr>
              <a:t>Prognostic role in the underlying disease</a:t>
            </a:r>
          </a:p>
          <a:p>
            <a:pPr marL="285750" indent="-285750">
              <a:spcAft>
                <a:spcPts val="600"/>
              </a:spcAft>
              <a:buFontTx/>
              <a:buChar char="-"/>
            </a:pPr>
            <a:r>
              <a:rPr lang="en-US" sz="2200" b="1" dirty="0">
                <a:solidFill>
                  <a:schemeClr val="bg1"/>
                </a:solidFill>
              </a:rPr>
              <a:t>Pathogenesis and treatment partly related to the underlying disease</a:t>
            </a:r>
          </a:p>
        </p:txBody>
      </p:sp>
    </p:spTree>
    <p:extLst>
      <p:ext uri="{BB962C8B-B14F-4D97-AF65-F5344CB8AC3E}">
        <p14:creationId xmlns:p14="http://schemas.microsoft.com/office/powerpoint/2010/main" val="126232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E631A-3ECF-C3ED-90C7-F93CED8E0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C7BC37A-72ED-58BC-7B36-A202759DCDED}"/>
              </a:ext>
            </a:extLst>
          </p:cNvPr>
          <p:cNvSpPr txBox="1"/>
          <p:nvPr/>
        </p:nvSpPr>
        <p:spPr>
          <a:xfrm>
            <a:off x="726141" y="1532964"/>
            <a:ext cx="79135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Overview on sarcopenia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Role of the gut in the pathogenesis of sarcopenia</a:t>
            </a:r>
            <a:endParaRPr lang="en-US" sz="2400" b="1" dirty="0"/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and main GI disorders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Inflammatory bowel diseases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Cirrhosis</a:t>
            </a:r>
          </a:p>
          <a:p>
            <a:pPr marL="742950" lvl="1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Cancer</a:t>
            </a:r>
          </a:p>
          <a:p>
            <a:pPr marL="285750" indent="-2857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85000"/>
                  </a:schemeClr>
                </a:solidFill>
              </a:rPr>
              <a:t>Sarcopenia management</a:t>
            </a:r>
          </a:p>
        </p:txBody>
      </p:sp>
      <p:pic>
        <p:nvPicPr>
          <p:cNvPr id="3074" name="Picture 2" descr="Checklist clipart Images - Free Download on Freepik">
            <a:extLst>
              <a:ext uri="{FF2B5EF4-FFF2-40B4-BE49-F238E27FC236}">
                <a16:creationId xmlns:a16="http://schemas.microsoft.com/office/drawing/2014/main" id="{5055174F-786F-283B-C9EE-4EAC13C991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7353" r="18104" b="7255"/>
          <a:stretch>
            <a:fillRect/>
          </a:stretch>
        </p:blipFill>
        <p:spPr bwMode="auto">
          <a:xfrm>
            <a:off x="10132357" y="3951777"/>
            <a:ext cx="2003613" cy="282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4" descr="Sarcopenia: fisiopatologia, inquadramento e trattamento clinico | Scienze  Motorie">
            <a:extLst>
              <a:ext uri="{FF2B5EF4-FFF2-40B4-BE49-F238E27FC236}">
                <a16:creationId xmlns:a16="http://schemas.microsoft.com/office/drawing/2014/main" id="{A02D5265-2509-F061-434E-AB939705E1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96A0395-7302-8909-132D-E683206A56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25" t="5484" r="11922" b="26774"/>
          <a:stretch>
            <a:fillRect/>
          </a:stretch>
        </p:blipFill>
        <p:spPr>
          <a:xfrm>
            <a:off x="8505265" y="1223718"/>
            <a:ext cx="3502959" cy="1627057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85991010-557A-C768-1990-9C0F864180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134783" y="2385089"/>
            <a:ext cx="1822078" cy="293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0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8BD6D-08DC-535C-812F-1F536C899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C3780BD-7571-BD09-91B1-DBC880C233E0}"/>
              </a:ext>
            </a:extLst>
          </p:cNvPr>
          <p:cNvSpPr txBox="1"/>
          <p:nvPr/>
        </p:nvSpPr>
        <p:spPr>
          <a:xfrm>
            <a:off x="1773331" y="1065664"/>
            <a:ext cx="8645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HOW THE GUT LINKS TO MUSCLE: THE GUT–MUSCLE AXIS</a:t>
            </a:r>
            <a:endParaRPr lang="en-US" sz="2400" b="1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FAF49BB-6BEA-8009-1CE5-B550C83671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0" r="50693" b="4216"/>
          <a:stretch>
            <a:fillRect/>
          </a:stretch>
        </p:blipFill>
        <p:spPr bwMode="auto">
          <a:xfrm>
            <a:off x="1407201" y="1552192"/>
            <a:ext cx="4623805" cy="530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6CB376C-91F6-F604-BE8B-E905B5F99EE1}"/>
              </a:ext>
            </a:extLst>
          </p:cNvPr>
          <p:cNvSpPr txBox="1"/>
          <p:nvPr/>
        </p:nvSpPr>
        <p:spPr>
          <a:xfrm>
            <a:off x="6116738" y="6601640"/>
            <a:ext cx="6094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/>
              <a:t>Allen SL et al. 2026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87D3AB0-9646-ACC0-B5E6-D02C7C4710A4}"/>
              </a:ext>
            </a:extLst>
          </p:cNvPr>
          <p:cNvSpPr txBox="1"/>
          <p:nvPr/>
        </p:nvSpPr>
        <p:spPr>
          <a:xfrm>
            <a:off x="2994660" y="1552192"/>
            <a:ext cx="177546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Homeostasis</a:t>
            </a:r>
          </a:p>
        </p:txBody>
      </p:sp>
      <p:sp>
        <p:nvSpPr>
          <p:cNvPr id="3" name="Ovale 2">
            <a:extLst>
              <a:ext uri="{FF2B5EF4-FFF2-40B4-BE49-F238E27FC236}">
                <a16:creationId xmlns:a16="http://schemas.microsoft.com/office/drawing/2014/main" id="{E98D2068-D68D-8561-8804-C5759700C923}"/>
              </a:ext>
            </a:extLst>
          </p:cNvPr>
          <p:cNvSpPr/>
          <p:nvPr/>
        </p:nvSpPr>
        <p:spPr>
          <a:xfrm>
            <a:off x="1592580" y="3169920"/>
            <a:ext cx="1653540" cy="93726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F81E15DC-85DE-8D4A-8D37-ED6272E736F6}"/>
              </a:ext>
            </a:extLst>
          </p:cNvPr>
          <p:cNvSpPr/>
          <p:nvPr/>
        </p:nvSpPr>
        <p:spPr>
          <a:xfrm>
            <a:off x="2346960" y="6408420"/>
            <a:ext cx="2948940" cy="400110"/>
          </a:xfrm>
          <a:prstGeom prst="roundRect">
            <a:avLst/>
          </a:prstGeom>
          <a:solidFill>
            <a:srgbClr val="00B05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MAINTAIN MUSCLE MASS</a:t>
            </a:r>
          </a:p>
        </p:txBody>
      </p:sp>
    </p:spTree>
    <p:extLst>
      <p:ext uri="{BB962C8B-B14F-4D97-AF65-F5344CB8AC3E}">
        <p14:creationId xmlns:p14="http://schemas.microsoft.com/office/powerpoint/2010/main" val="227795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0c1c7b-6bd2-4b23-9196-49f108f9542b" xsi:nil="true"/>
    <lcf76f155ced4ddcb4097134ff3c332f xmlns="b934695d-6d59-47cb-9bc6-ef27448149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B8EB1F7D4C548815799738C16CD3E" ma:contentTypeVersion="16" ma:contentTypeDescription="Creare un nuovo documento." ma:contentTypeScope="" ma:versionID="b1860c07062a9c2bb567dba0b59a5813">
  <xsd:schema xmlns:xsd="http://www.w3.org/2001/XMLSchema" xmlns:xs="http://www.w3.org/2001/XMLSchema" xmlns:p="http://schemas.microsoft.com/office/2006/metadata/properties" xmlns:ns2="b934695d-6d59-47cb-9bc6-ef2744814942" xmlns:ns3="f70c1c7b-6bd2-4b23-9196-49f108f9542b" targetNamespace="http://schemas.microsoft.com/office/2006/metadata/properties" ma:root="true" ma:fieldsID="f0aa954e5c95a8a789fc5497fdf9b99d" ns2:_="" ns3:_="">
    <xsd:import namespace="b934695d-6d59-47cb-9bc6-ef2744814942"/>
    <xsd:import namespace="f70c1c7b-6bd2-4b23-9196-49f108f954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34695d-6d59-47cb-9bc6-ef27448149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fb33fc36-108e-4a3e-b8e4-c453ad425a7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c1c7b-6bd2-4b23-9196-49f108f9542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72d58c8-bed2-4bd1-a16a-deab8ffe68a7}" ma:internalName="TaxCatchAll" ma:showField="CatchAllData" ma:web="f70c1c7b-6bd2-4b23-9196-49f108f954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76175B-B823-4942-9C32-269F00B9EC09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934695d-6d59-47cb-9bc6-ef2744814942"/>
    <ds:schemaRef ds:uri="f70c1c7b-6bd2-4b23-9196-49f108f9542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2A5F276-347A-4CE9-9759-263CDFEA0A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AA4EFA-2F36-4FDC-8BDE-6B84FFEC1A9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1133</Words>
  <Application>Microsoft Office PowerPoint</Application>
  <PresentationFormat>Widescreen</PresentationFormat>
  <Paragraphs>297</Paragraphs>
  <Slides>42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42</vt:i4>
      </vt:variant>
    </vt:vector>
  </HeadingPairs>
  <TitlesOfParts>
    <vt:vector size="46" baseType="lpstr">
      <vt:lpstr>Aptos</vt:lpstr>
      <vt:lpstr>Arial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Annarita Accardi</dc:creator>
  <cp:lastModifiedBy>visio</cp:lastModifiedBy>
  <cp:revision>8</cp:revision>
  <dcterms:created xsi:type="dcterms:W3CDTF">2025-02-03T13:31:41Z</dcterms:created>
  <dcterms:modified xsi:type="dcterms:W3CDTF">2026-04-17T15:42:02Z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0x010100454B8EB1F7D4C548815799738C16CD3E</vt:lpwstr>
  </property>
  <property fmtid="{D5CDD505-2E9C-101B-9397-08002B2CF9AE}" pid="3" name="MediaServiceImageTags">
    <vt:lpwstr/>
  </property>
</Properties>
</file>